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48"/>
  </p:handoutMasterIdLst>
  <p:sldIdLst>
    <p:sldId id="256" r:id="rId2"/>
    <p:sldId id="257" r:id="rId3"/>
    <p:sldId id="259" r:id="rId4"/>
    <p:sldId id="268" r:id="rId5"/>
    <p:sldId id="260" r:id="rId6"/>
    <p:sldId id="261" r:id="rId7"/>
    <p:sldId id="262" r:id="rId8"/>
    <p:sldId id="298" r:id="rId9"/>
    <p:sldId id="265" r:id="rId10"/>
    <p:sldId id="266" r:id="rId11"/>
    <p:sldId id="263" r:id="rId12"/>
    <p:sldId id="302" r:id="rId13"/>
    <p:sldId id="264" r:id="rId14"/>
    <p:sldId id="267" r:id="rId15"/>
    <p:sldId id="269" r:id="rId16"/>
    <p:sldId id="300" r:id="rId17"/>
    <p:sldId id="274" r:id="rId18"/>
    <p:sldId id="270" r:id="rId19"/>
    <p:sldId id="271" r:id="rId20"/>
    <p:sldId id="282" r:id="rId21"/>
    <p:sldId id="272" r:id="rId22"/>
    <p:sldId id="276" r:id="rId23"/>
    <p:sldId id="283" r:id="rId24"/>
    <p:sldId id="275" r:id="rId25"/>
    <p:sldId id="277" r:id="rId26"/>
    <p:sldId id="278" r:id="rId27"/>
    <p:sldId id="284" r:id="rId28"/>
    <p:sldId id="279" r:id="rId29"/>
    <p:sldId id="301" r:id="rId30"/>
    <p:sldId id="280" r:id="rId31"/>
    <p:sldId id="281" r:id="rId32"/>
    <p:sldId id="285" r:id="rId33"/>
    <p:sldId id="289" r:id="rId34"/>
    <p:sldId id="286" r:id="rId35"/>
    <p:sldId id="290" r:id="rId36"/>
    <p:sldId id="288" r:id="rId37"/>
    <p:sldId id="291" r:id="rId38"/>
    <p:sldId id="292" r:id="rId39"/>
    <p:sldId id="287" r:id="rId40"/>
    <p:sldId id="293" r:id="rId41"/>
    <p:sldId id="296" r:id="rId42"/>
    <p:sldId id="294" r:id="rId43"/>
    <p:sldId id="297" r:id="rId44"/>
    <p:sldId id="295" r:id="rId45"/>
    <p:sldId id="299" r:id="rId46"/>
    <p:sldId id="258" r:id="rId4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FFC0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4"/>
    <p:restoredTop sz="94624"/>
  </p:normalViewPr>
  <p:slideViewPr>
    <p:cSldViewPr snapToGrid="0" snapToObjects="1">
      <p:cViewPr varScale="1">
        <p:scale>
          <a:sx n="154" d="100"/>
          <a:sy n="154" d="100"/>
        </p:scale>
        <p:origin x="2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73BE-5073-EA47-B828-B3AF02D75107}" type="datetimeFigureOut">
              <a:rPr lang="en-GB" smtClean="0"/>
              <a:t>15/08/2016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5A818-F9A7-2C45-820E-A3F385B19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88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29F7-6BE7-F143-A4A8-D6D3C79D3659}" type="datetimeFigureOut">
              <a:rPr lang="en-GB" smtClean="0"/>
              <a:t>15/08/2016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9014-5A13-E844-B669-8C00C85D0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107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29F7-6BE7-F143-A4A8-D6D3C79D3659}" type="datetimeFigureOut">
              <a:rPr lang="en-GB" smtClean="0"/>
              <a:t>15/08/2016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9014-5A13-E844-B669-8C00C85D0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57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29F7-6BE7-F143-A4A8-D6D3C79D3659}" type="datetimeFigureOut">
              <a:rPr lang="en-GB" smtClean="0"/>
              <a:t>15/08/2016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9014-5A13-E844-B669-8C00C85D0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10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29F7-6BE7-F143-A4A8-D6D3C79D3659}" type="datetimeFigureOut">
              <a:rPr lang="en-GB" smtClean="0"/>
              <a:t>15/08/2016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9014-5A13-E844-B669-8C00C85D0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8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29F7-6BE7-F143-A4A8-D6D3C79D3659}" type="datetimeFigureOut">
              <a:rPr lang="en-GB" smtClean="0"/>
              <a:t>15/08/2016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9014-5A13-E844-B669-8C00C85D0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850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29F7-6BE7-F143-A4A8-D6D3C79D3659}" type="datetimeFigureOut">
              <a:rPr lang="en-GB" smtClean="0"/>
              <a:t>15/08/2016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9014-5A13-E844-B669-8C00C85D0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994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29F7-6BE7-F143-A4A8-D6D3C79D3659}" type="datetimeFigureOut">
              <a:rPr lang="en-GB" smtClean="0"/>
              <a:t>15/08/2016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9014-5A13-E844-B669-8C00C85D0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946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29F7-6BE7-F143-A4A8-D6D3C79D3659}" type="datetimeFigureOut">
              <a:rPr lang="en-GB" smtClean="0"/>
              <a:t>15/08/2016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9014-5A13-E844-B669-8C00C85D0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23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29F7-6BE7-F143-A4A8-D6D3C79D3659}" type="datetimeFigureOut">
              <a:rPr lang="en-GB" smtClean="0"/>
              <a:t>15/08/2016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9014-5A13-E844-B669-8C00C85D0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160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29F7-6BE7-F143-A4A8-D6D3C79D3659}" type="datetimeFigureOut">
              <a:rPr lang="en-GB" smtClean="0"/>
              <a:t>15/08/2016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9014-5A13-E844-B669-8C00C85D0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29F7-6BE7-F143-A4A8-D6D3C79D3659}" type="datetimeFigureOut">
              <a:rPr lang="en-GB" smtClean="0"/>
              <a:t>15/08/2016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79014-5A13-E844-B669-8C00C85D0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72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D29F7-6BE7-F143-A4A8-D6D3C79D3659}" type="datetimeFigureOut">
              <a:rPr lang="en-GB" smtClean="0"/>
              <a:t>15/08/2016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79014-5A13-E844-B669-8C00C85D0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2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70" y="217079"/>
            <a:ext cx="1994823" cy="19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9012576" y="2603572"/>
            <a:ext cx="2919838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Dr Russell S. Hamilton</a:t>
            </a:r>
          </a:p>
          <a:p>
            <a:endParaRPr lang="en-GB" sz="700" dirty="0" smtClean="0">
              <a:solidFill>
                <a:srgbClr val="7030A0"/>
              </a:solidFill>
            </a:endParaRPr>
          </a:p>
          <a:p>
            <a:r>
              <a:rPr lang="en-GB" dirty="0" smtClean="0">
                <a:solidFill>
                  <a:srgbClr val="7030A0"/>
                </a:solidFill>
              </a:rPr>
              <a:t>Email:	rsh46@cam.ac.uk</a:t>
            </a:r>
          </a:p>
          <a:p>
            <a:r>
              <a:rPr lang="en-GB" dirty="0" smtClean="0">
                <a:solidFill>
                  <a:srgbClr val="7030A0"/>
                </a:solidFill>
              </a:rPr>
              <a:t>Twitter:	@</a:t>
            </a:r>
            <a:r>
              <a:rPr lang="en-GB" dirty="0" err="1" smtClean="0">
                <a:solidFill>
                  <a:srgbClr val="7030A0"/>
                </a:solidFill>
              </a:rPr>
              <a:t>drrshamilton</a:t>
            </a:r>
            <a:endParaRPr lang="en-GB" dirty="0" smtClean="0">
              <a:solidFill>
                <a:srgbClr val="7030A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081" y="103885"/>
            <a:ext cx="4711496" cy="65960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74" y="2714274"/>
            <a:ext cx="1738613" cy="637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836" y="6216957"/>
            <a:ext cx="980112" cy="3409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56874" y="6508246"/>
            <a:ext cx="18713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smtClean="0">
                <a:latin typeface="Courier" charset="0"/>
                <a:ea typeface="Courier" charset="0"/>
                <a:cs typeface="Courier" charset="0"/>
              </a:rPr>
              <a:t>Version 0.1</a:t>
            </a:r>
            <a:r>
              <a:rPr lang="en-GB" sz="1050" b="1" dirty="0" smtClean="0">
                <a:latin typeface="Courier" charset="0"/>
                <a:ea typeface="Courier" charset="0"/>
                <a:cs typeface="Courier" charset="0"/>
              </a:rPr>
              <a:t>: 20160818</a:t>
            </a:r>
            <a:endParaRPr lang="en-GB" sz="105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8" y="4164239"/>
            <a:ext cx="1913255" cy="17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2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4708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Whole Genome </a:t>
            </a:r>
            <a:r>
              <a:rPr lang="en-GB" sz="2400" dirty="0" err="1">
                <a:solidFill>
                  <a:srgbClr val="7030A0"/>
                </a:solidFill>
              </a:rPr>
              <a:t>B</a:t>
            </a:r>
            <a:r>
              <a:rPr lang="en-GB" sz="2400" dirty="0" err="1" smtClean="0">
                <a:solidFill>
                  <a:srgbClr val="7030A0"/>
                </a:solidFill>
              </a:rPr>
              <a:t>isulfite</a:t>
            </a:r>
            <a:r>
              <a:rPr lang="en-GB" sz="2400" dirty="0" smtClean="0">
                <a:solidFill>
                  <a:srgbClr val="7030A0"/>
                </a:solidFill>
              </a:rPr>
              <a:t> Sequencing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10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9947" y="2188157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Sample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545308" y="1888154"/>
            <a:ext cx="196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Bisulfite</a:t>
            </a:r>
            <a:r>
              <a:rPr lang="en-GB" dirty="0" smtClean="0"/>
              <a:t> Treatment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2576373" y="2641939"/>
            <a:ext cx="198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Library Preparation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482404" y="2188157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Illumina Sequencing</a:t>
            </a:r>
            <a:endParaRPr lang="en-GB" dirty="0"/>
          </a:p>
        </p:txBody>
      </p:sp>
      <p:cxnSp>
        <p:nvCxnSpPr>
          <p:cNvPr id="5" name="Straight Arrow Connector 4"/>
          <p:cNvCxnSpPr>
            <a:stCxn id="2" idx="3"/>
            <a:endCxn id="8" idx="1"/>
          </p:cNvCxnSpPr>
          <p:nvPr/>
        </p:nvCxnSpPr>
        <p:spPr>
          <a:xfrm flipV="1">
            <a:off x="1355508" y="2072820"/>
            <a:ext cx="1189800" cy="300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" idx="3"/>
            <a:endCxn id="9" idx="1"/>
          </p:cNvCxnSpPr>
          <p:nvPr/>
        </p:nvCxnSpPr>
        <p:spPr>
          <a:xfrm>
            <a:off x="1355508" y="2372823"/>
            <a:ext cx="1220865" cy="453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8" idx="2"/>
          </p:cNvCxnSpPr>
          <p:nvPr/>
        </p:nvCxnSpPr>
        <p:spPr>
          <a:xfrm flipV="1">
            <a:off x="3013561" y="2257486"/>
            <a:ext cx="514709" cy="384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9" idx="0"/>
          </p:cNvCxnSpPr>
          <p:nvPr/>
        </p:nvCxnSpPr>
        <p:spPr>
          <a:xfrm>
            <a:off x="3013561" y="2238954"/>
            <a:ext cx="554142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3"/>
            <a:endCxn id="13" idx="1"/>
          </p:cNvCxnSpPr>
          <p:nvPr/>
        </p:nvCxnSpPr>
        <p:spPr>
          <a:xfrm>
            <a:off x="4511231" y="2072820"/>
            <a:ext cx="971173" cy="300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3"/>
            <a:endCxn id="13" idx="1"/>
          </p:cNvCxnSpPr>
          <p:nvPr/>
        </p:nvCxnSpPr>
        <p:spPr>
          <a:xfrm flipV="1">
            <a:off x="4559032" y="2372823"/>
            <a:ext cx="923372" cy="453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2"/>
          </p:cNvCxnSpPr>
          <p:nvPr/>
        </p:nvCxnSpPr>
        <p:spPr>
          <a:xfrm flipH="1">
            <a:off x="6520508" y="2557489"/>
            <a:ext cx="1" cy="1100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903284" y="3698420"/>
            <a:ext cx="6194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Bisulfite</a:t>
            </a:r>
            <a:r>
              <a:rPr lang="en-GB" dirty="0" smtClean="0"/>
              <a:t> aware genome aligner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err="1" smtClean="0"/>
              <a:t>Bismark</a:t>
            </a:r>
            <a:r>
              <a:rPr lang="en-GB" dirty="0" smtClean="0"/>
              <a:t>	</a:t>
            </a:r>
            <a:r>
              <a:rPr lang="en-GB" i="1" dirty="0" smtClean="0"/>
              <a:t>conservative	80+%	best supported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ERNE2		</a:t>
            </a:r>
            <a:r>
              <a:rPr lang="en-GB" i="1" dirty="0" smtClean="0"/>
              <a:t>balanced		90+%	fast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BWA-Meth	</a:t>
            </a:r>
            <a:r>
              <a:rPr lang="en-GB" i="1" dirty="0" err="1" smtClean="0"/>
              <a:t>leanient</a:t>
            </a:r>
            <a:r>
              <a:rPr lang="en-GB" i="1" dirty="0" smtClean="0"/>
              <a:t>		95+%	soft-clipping</a:t>
            </a:r>
          </a:p>
        </p:txBody>
      </p:sp>
    </p:spTree>
    <p:extLst>
      <p:ext uri="{BB962C8B-B14F-4D97-AF65-F5344CB8AC3E}">
        <p14:creationId xmlns:p14="http://schemas.microsoft.com/office/powerpoint/2010/main" val="399252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 smtClean="0">
                <a:solidFill>
                  <a:srgbClr val="7030A0"/>
                </a:solidFill>
              </a:rPr>
              <a:t>Bismark</a:t>
            </a:r>
            <a:r>
              <a:rPr lang="en-GB" sz="2400" dirty="0" smtClean="0">
                <a:solidFill>
                  <a:srgbClr val="7030A0"/>
                </a:solidFill>
              </a:rPr>
              <a:t> Aligner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11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47056" y="6182794"/>
            <a:ext cx="4918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/>
              <a:t>[Figure </a:t>
            </a:r>
            <a:r>
              <a:rPr lang="en-GB" sz="1200" dirty="0" smtClean="0"/>
              <a:t>from Krueger F &amp; Andrews SR (2011) Bioinformatics. 27(11):1571-2]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76" y="1338132"/>
            <a:ext cx="7665651" cy="2412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1396" y="4480560"/>
            <a:ext cx="56600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 smtClean="0"/>
              <a:t>Arguable the most widely used </a:t>
            </a:r>
            <a:r>
              <a:rPr lang="en-GB" dirty="0" err="1" smtClean="0"/>
              <a:t>bisulfite</a:t>
            </a:r>
            <a:r>
              <a:rPr lang="en-GB" dirty="0" smtClean="0"/>
              <a:t> aware aligner</a:t>
            </a:r>
            <a:r>
              <a:rPr lang="is-IS" dirty="0" smtClean="0"/>
              <a:t>…</a:t>
            </a: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Very well supported (</a:t>
            </a:r>
            <a:r>
              <a:rPr lang="en-GB" dirty="0" err="1" smtClean="0"/>
              <a:t>seqanswers.com</a:t>
            </a:r>
            <a:r>
              <a:rPr lang="en-GB" dirty="0" smtClean="0"/>
              <a:t>, GitHub)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Integrates with downstream tools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564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 smtClean="0">
                <a:solidFill>
                  <a:srgbClr val="7030A0"/>
                </a:solidFill>
              </a:rPr>
              <a:t>Bismark</a:t>
            </a:r>
            <a:r>
              <a:rPr lang="en-GB" sz="2400" dirty="0" smtClean="0">
                <a:solidFill>
                  <a:srgbClr val="7030A0"/>
                </a:solidFill>
              </a:rPr>
              <a:t> Aligner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12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6" b="30027"/>
          <a:stretch/>
        </p:blipFill>
        <p:spPr>
          <a:xfrm>
            <a:off x="2552700" y="1152330"/>
            <a:ext cx="6445386" cy="48675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47056" y="6182794"/>
            <a:ext cx="4918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/>
              <a:t>[Figure </a:t>
            </a:r>
            <a:r>
              <a:rPr lang="en-GB" sz="1200" dirty="0" smtClean="0"/>
              <a:t>from Krueger F &amp; Andrews SR (2011) Bioinformatics. 27(11):1571-2] </a:t>
            </a:r>
          </a:p>
        </p:txBody>
      </p:sp>
    </p:spTree>
    <p:extLst>
      <p:ext uri="{BB962C8B-B14F-4D97-AF65-F5344CB8AC3E}">
        <p14:creationId xmlns:p14="http://schemas.microsoft.com/office/powerpoint/2010/main" val="998323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3674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 smtClean="0">
                <a:solidFill>
                  <a:srgbClr val="7030A0"/>
                </a:solidFill>
              </a:rPr>
              <a:t>Bismark</a:t>
            </a:r>
            <a:r>
              <a:rPr lang="en-GB" sz="2400" dirty="0" smtClean="0">
                <a:solidFill>
                  <a:srgbClr val="7030A0"/>
                </a:solidFill>
              </a:rPr>
              <a:t> Methylation Calling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13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" t="76719"/>
          <a:stretch/>
        </p:blipFill>
        <p:spPr>
          <a:xfrm>
            <a:off x="1042383" y="1440180"/>
            <a:ext cx="9297797" cy="22936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47056" y="6182794"/>
            <a:ext cx="4918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/>
              <a:t>[Figure </a:t>
            </a:r>
            <a:r>
              <a:rPr lang="en-GB" sz="1200" dirty="0" smtClean="0"/>
              <a:t>from Krueger F &amp; Andrews SR (2011) Bioinformatics. 27(11):1571-2] </a:t>
            </a:r>
          </a:p>
        </p:txBody>
      </p:sp>
    </p:spTree>
    <p:extLst>
      <p:ext uri="{BB962C8B-B14F-4D97-AF65-F5344CB8AC3E}">
        <p14:creationId xmlns:p14="http://schemas.microsoft.com/office/powerpoint/2010/main" val="1352835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3150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Practical Pre-made data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14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11786" y="1403699"/>
            <a:ext cx="5400154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2</a:t>
            </a:r>
            <a:r>
              <a:rPr lang="en-GB" b="1" dirty="0" smtClean="0"/>
              <a:t>. </a:t>
            </a:r>
            <a:r>
              <a:rPr lang="en-GB" b="1" dirty="0" err="1" smtClean="0"/>
              <a:t>Bisulfite</a:t>
            </a:r>
            <a:r>
              <a:rPr lang="en-GB" b="1" dirty="0" smtClean="0"/>
              <a:t> Treated and Sequenced Reads</a:t>
            </a:r>
          </a:p>
          <a:p>
            <a:endParaRPr lang="en-GB" dirty="0" smtClean="0"/>
          </a:p>
          <a:p>
            <a:r>
              <a:rPr lang="en-GB" dirty="0" smtClean="0"/>
              <a:t>Typically 30x coverage recommended to achieve accurate single base resolution methylation calls.</a:t>
            </a:r>
          </a:p>
          <a:p>
            <a:endParaRPr lang="en-GB" dirty="0"/>
          </a:p>
          <a:p>
            <a:r>
              <a:rPr lang="en-GB" dirty="0" smtClean="0"/>
              <a:t>Very CPU / Memory intensive</a:t>
            </a:r>
            <a:r>
              <a:rPr lang="is-IS" dirty="0" smtClean="0"/>
              <a:t>…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Simulated a data set using reference region and Sherman</a:t>
            </a:r>
          </a:p>
          <a:p>
            <a:endParaRPr lang="en-GB" sz="1200" dirty="0" smtClean="0"/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200" dirty="0" smtClean="0"/>
              <a:t>	Read1	Read2</a:t>
            </a:r>
          </a:p>
          <a:p>
            <a:r>
              <a:rPr lang="en-GB" sz="1200" dirty="0" err="1"/>
              <a:t>m</a:t>
            </a:r>
            <a:r>
              <a:rPr lang="en-GB" sz="1200" dirty="0" err="1" smtClean="0"/>
              <a:t>kbs</a:t>
            </a:r>
            <a:r>
              <a:rPr lang="en-GB" sz="1200" dirty="0" smtClean="0"/>
              <a:t>	1M/36Mb	1M/37Mb</a:t>
            </a:r>
          </a:p>
          <a:p>
            <a:r>
              <a:rPr lang="en-GB" sz="1200" dirty="0" err="1" smtClean="0"/>
              <a:t>oxbs</a:t>
            </a:r>
            <a:r>
              <a:rPr lang="en-GB" sz="1200" dirty="0" smtClean="0"/>
              <a:t> 	1M/38Mb	</a:t>
            </a:r>
            <a:r>
              <a:rPr lang="en-GB" sz="1200" dirty="0" smtClean="0"/>
              <a:t>1M/37Mb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79947" y="1403699"/>
            <a:ext cx="5400154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smtClean="0"/>
              <a:t>1. Reference Genome Prepared for </a:t>
            </a:r>
            <a:r>
              <a:rPr lang="en-GB" b="1" dirty="0" err="1" smtClean="0"/>
              <a:t>Bisulfite</a:t>
            </a:r>
            <a:r>
              <a:rPr lang="en-GB" b="1" dirty="0" smtClean="0"/>
              <a:t> Alignment</a:t>
            </a:r>
          </a:p>
          <a:p>
            <a:endParaRPr lang="en-GB" dirty="0" smtClean="0"/>
          </a:p>
          <a:p>
            <a:r>
              <a:rPr lang="en-GB" dirty="0" smtClean="0"/>
              <a:t>Human Genome ~3Gb disk space</a:t>
            </a:r>
          </a:p>
          <a:p>
            <a:r>
              <a:rPr lang="en-GB" dirty="0" smtClean="0"/>
              <a:t>With preparation for </a:t>
            </a:r>
            <a:r>
              <a:rPr lang="en-GB" dirty="0" err="1" smtClean="0"/>
              <a:t>bs-seq</a:t>
            </a:r>
            <a:r>
              <a:rPr lang="en-GB" dirty="0" smtClean="0"/>
              <a:t> ~11Gb</a:t>
            </a:r>
          </a:p>
          <a:p>
            <a:endParaRPr lang="en-GB" dirty="0"/>
          </a:p>
          <a:p>
            <a:r>
              <a:rPr lang="en-GB" dirty="0" smtClean="0"/>
              <a:t>Very CPU / Memory intensive</a:t>
            </a:r>
            <a:r>
              <a:rPr lang="is-IS" dirty="0" smtClean="0"/>
              <a:t>…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Selected a random 5Mb region from Chr1 </a:t>
            </a:r>
          </a:p>
          <a:p>
            <a:r>
              <a:rPr lang="en-GB" dirty="0" smtClean="0"/>
              <a:t>(no N content)</a:t>
            </a:r>
          </a:p>
          <a:p>
            <a:endParaRPr lang="en-GB" sz="1200" dirty="0" smtClean="0"/>
          </a:p>
          <a:p>
            <a:endParaRPr lang="en-GB" sz="1200" dirty="0" smtClean="0"/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200" dirty="0" smtClean="0"/>
              <a:t>4.9Mb Homo_sapiens.GRCh38.dna.chromosome.1.region30000000-5000000.fa</a:t>
            </a:r>
          </a:p>
          <a:p>
            <a:r>
              <a:rPr lang="en-GB" sz="1200" dirty="0" smtClean="0"/>
              <a:t>39Mb  </a:t>
            </a:r>
            <a:r>
              <a:rPr lang="en-GB" sz="1200" dirty="0" err="1" smtClean="0"/>
              <a:t>Bisulfite_Genome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84896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3870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 smtClean="0">
                <a:solidFill>
                  <a:srgbClr val="7030A0"/>
                </a:solidFill>
              </a:rPr>
              <a:t>Bisulfite</a:t>
            </a:r>
            <a:r>
              <a:rPr lang="en-GB" sz="2400" dirty="0" smtClean="0">
                <a:solidFill>
                  <a:srgbClr val="7030A0"/>
                </a:solidFill>
              </a:rPr>
              <a:t> Genome Preparation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15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9679" y="1253361"/>
            <a:ext cx="11414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Reference genome must be prepared for </a:t>
            </a:r>
            <a:r>
              <a:rPr lang="en-GB" dirty="0" err="1" smtClean="0"/>
              <a:t>bisulfite</a:t>
            </a:r>
            <a:r>
              <a:rPr lang="en-GB" dirty="0" smtClean="0"/>
              <a:t> alignment</a:t>
            </a:r>
          </a:p>
          <a:p>
            <a:endParaRPr lang="en-GB" dirty="0"/>
          </a:p>
          <a:p>
            <a:r>
              <a:rPr lang="en-GB" dirty="0" smtClean="0">
                <a:latin typeface="Monaco" charset="0"/>
                <a:ea typeface="Monaco" charset="0"/>
                <a:cs typeface="Monaco" charset="0"/>
              </a:rPr>
              <a:t>$ </a:t>
            </a:r>
            <a:r>
              <a:rPr lang="en-GB" dirty="0" err="1" smtClean="0">
                <a:latin typeface="Monaco" charset="0"/>
                <a:ea typeface="Monaco" charset="0"/>
                <a:cs typeface="Monaco" charset="0"/>
              </a:rPr>
              <a:t>bismark_genome_prepare</a:t>
            </a:r>
            <a:r>
              <a:rPr lang="en-GB" dirty="0" smtClean="0">
                <a:latin typeface="Monaco" charset="0"/>
                <a:ea typeface="Monaco" charset="0"/>
                <a:cs typeface="Monaco" charset="0"/>
              </a:rPr>
              <a:t> --bowtie2 NGSchool_GRCh38_Chr1_region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79947" y="2276891"/>
            <a:ext cx="108503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>
                <a:latin typeface="Monaco" charset="0"/>
              </a:rPr>
              <a:t>├── </a:t>
            </a:r>
            <a:r>
              <a:rPr lang="de-DE" sz="1400" dirty="0" smtClean="0">
                <a:latin typeface="Monaco" charset="0"/>
              </a:rPr>
              <a:t>Homo_sapiens.GRCh38.dna.chromosome.</a:t>
            </a:r>
            <a:r>
              <a:rPr lang="it-IT" sz="1400" dirty="0" smtClean="0">
                <a:latin typeface="Monaco" charset="0"/>
              </a:rPr>
              <a:t>1.region30000000-5000000</a:t>
            </a:r>
            <a:r>
              <a:rPr lang="de-DE" sz="1400" dirty="0" smtClean="0">
                <a:latin typeface="Monaco" charset="0"/>
              </a:rPr>
              <a:t>.</a:t>
            </a:r>
            <a:r>
              <a:rPr lang="de-DE" sz="1400" dirty="0" err="1" smtClean="0">
                <a:latin typeface="Monaco" charset="0"/>
              </a:rPr>
              <a:t>fa</a:t>
            </a:r>
            <a:endParaRPr lang="de-DE" sz="1400" dirty="0" smtClean="0">
              <a:latin typeface="Monaco" charset="0"/>
            </a:endParaRPr>
          </a:p>
          <a:p>
            <a:r>
              <a:rPr lang="en-GB" sz="1400" dirty="0" smtClean="0">
                <a:latin typeface="Monaco" charset="0"/>
              </a:rPr>
              <a:t>├── </a:t>
            </a:r>
            <a:r>
              <a:rPr lang="en-GB" sz="1400" dirty="0" err="1" smtClean="0">
                <a:latin typeface="Monaco" charset="0"/>
              </a:rPr>
              <a:t>Bisulfite_Genome</a:t>
            </a:r>
            <a:endParaRPr lang="en-GB" sz="1400" dirty="0" smtClean="0">
              <a:latin typeface="Monaco" charset="0"/>
            </a:endParaRPr>
          </a:p>
          <a:p>
            <a:r>
              <a:rPr lang="en-GB" sz="1400" dirty="0">
                <a:latin typeface="Monaco" charset="0"/>
              </a:rPr>
              <a:t> </a:t>
            </a:r>
            <a:r>
              <a:rPr lang="en-GB" sz="1400" dirty="0" smtClean="0">
                <a:latin typeface="Monaco" charset="0"/>
              </a:rPr>
              <a:t>   ├── </a:t>
            </a:r>
            <a:r>
              <a:rPr lang="en-GB" sz="1400" dirty="0" err="1" smtClean="0">
                <a:latin typeface="Monaco" charset="0"/>
              </a:rPr>
              <a:t>CT_conversion</a:t>
            </a:r>
            <a:endParaRPr lang="en-GB" sz="1400" dirty="0" smtClean="0">
              <a:latin typeface="Monaco" charset="0"/>
            </a:endParaRPr>
          </a:p>
          <a:p>
            <a:r>
              <a:rPr lang="de-DE" sz="1400" dirty="0">
                <a:latin typeface="Monaco" charset="0"/>
              </a:rPr>
              <a:t> </a:t>
            </a:r>
            <a:r>
              <a:rPr lang="de-DE" sz="1400" dirty="0" smtClean="0">
                <a:latin typeface="Monaco" charset="0"/>
              </a:rPr>
              <a:t>   │   ├── BS_CT.1.bt2</a:t>
            </a:r>
          </a:p>
          <a:p>
            <a:r>
              <a:rPr lang="de-DE" sz="1400" dirty="0">
                <a:latin typeface="Monaco" charset="0"/>
              </a:rPr>
              <a:t> </a:t>
            </a:r>
            <a:r>
              <a:rPr lang="de-DE" sz="1400" dirty="0" smtClean="0">
                <a:latin typeface="Monaco" charset="0"/>
              </a:rPr>
              <a:t>   │   ├── BS_CT.2.bt2</a:t>
            </a:r>
          </a:p>
          <a:p>
            <a:r>
              <a:rPr lang="de-DE" sz="1400" dirty="0">
                <a:latin typeface="Monaco" charset="0"/>
              </a:rPr>
              <a:t> </a:t>
            </a:r>
            <a:r>
              <a:rPr lang="de-DE" sz="1400" dirty="0" smtClean="0">
                <a:latin typeface="Monaco" charset="0"/>
              </a:rPr>
              <a:t>   │   ├── BS_CT.3.bt2</a:t>
            </a:r>
          </a:p>
          <a:p>
            <a:r>
              <a:rPr lang="de-DE" sz="1400" dirty="0">
                <a:latin typeface="Monaco" charset="0"/>
              </a:rPr>
              <a:t> </a:t>
            </a:r>
            <a:r>
              <a:rPr lang="de-DE" sz="1400" dirty="0" smtClean="0">
                <a:latin typeface="Monaco" charset="0"/>
              </a:rPr>
              <a:t>   │   ├── BS_CT.4.bt2</a:t>
            </a:r>
          </a:p>
          <a:p>
            <a:r>
              <a:rPr lang="sk-SK" sz="1400" dirty="0">
                <a:latin typeface="Monaco" charset="0"/>
              </a:rPr>
              <a:t> </a:t>
            </a:r>
            <a:r>
              <a:rPr lang="sk-SK" sz="1400" dirty="0" smtClean="0">
                <a:latin typeface="Monaco" charset="0"/>
              </a:rPr>
              <a:t>   │   ├── BS_CT.rev.1.bt2</a:t>
            </a:r>
          </a:p>
          <a:p>
            <a:r>
              <a:rPr lang="sk-SK" sz="1400" dirty="0">
                <a:latin typeface="Monaco" charset="0"/>
              </a:rPr>
              <a:t> </a:t>
            </a:r>
            <a:r>
              <a:rPr lang="sk-SK" sz="1400" dirty="0" smtClean="0">
                <a:latin typeface="Monaco" charset="0"/>
              </a:rPr>
              <a:t>   │   ├── BS_CT.rev.2.bt2</a:t>
            </a:r>
          </a:p>
          <a:p>
            <a:r>
              <a:rPr lang="sk-SK" sz="1400" dirty="0">
                <a:latin typeface="Monaco" charset="0"/>
              </a:rPr>
              <a:t> </a:t>
            </a:r>
            <a:r>
              <a:rPr lang="sk-SK" sz="1400" dirty="0" smtClean="0">
                <a:latin typeface="Monaco" charset="0"/>
              </a:rPr>
              <a:t>   │   └── </a:t>
            </a:r>
            <a:r>
              <a:rPr lang="sk-SK" sz="1400" dirty="0" err="1" smtClean="0">
                <a:latin typeface="Monaco" charset="0"/>
              </a:rPr>
              <a:t>genome_mfa.CT_conversion.fa</a:t>
            </a:r>
            <a:endParaRPr lang="sk-SK" sz="1400" dirty="0" smtClean="0">
              <a:latin typeface="Monaco" charset="0"/>
            </a:endParaRPr>
          </a:p>
          <a:p>
            <a:r>
              <a:rPr lang="sk-SK" sz="1400" dirty="0">
                <a:latin typeface="Monaco" charset="0"/>
              </a:rPr>
              <a:t> </a:t>
            </a:r>
            <a:r>
              <a:rPr lang="sk-SK" sz="1400" dirty="0" smtClean="0">
                <a:latin typeface="Monaco" charset="0"/>
              </a:rPr>
              <a:t>   └── </a:t>
            </a:r>
            <a:r>
              <a:rPr lang="sk-SK" sz="1400" dirty="0" err="1" smtClean="0">
                <a:latin typeface="Monaco" charset="0"/>
              </a:rPr>
              <a:t>GA_conversion</a:t>
            </a:r>
            <a:endParaRPr lang="sk-SK" sz="1400" dirty="0" smtClean="0">
              <a:latin typeface="Monaco" charset="0"/>
            </a:endParaRPr>
          </a:p>
          <a:p>
            <a:r>
              <a:rPr lang="de-DE" sz="1400" dirty="0">
                <a:latin typeface="Monaco" charset="0"/>
              </a:rPr>
              <a:t> </a:t>
            </a:r>
            <a:r>
              <a:rPr lang="de-DE" sz="1400" dirty="0" smtClean="0">
                <a:latin typeface="Monaco" charset="0"/>
              </a:rPr>
              <a:t>       ├── BS_GA.1.bt2</a:t>
            </a:r>
          </a:p>
          <a:p>
            <a:r>
              <a:rPr lang="de-DE" sz="1400" dirty="0">
                <a:latin typeface="Monaco" charset="0"/>
              </a:rPr>
              <a:t> </a:t>
            </a:r>
            <a:r>
              <a:rPr lang="de-DE" sz="1400" dirty="0" smtClean="0">
                <a:latin typeface="Monaco" charset="0"/>
              </a:rPr>
              <a:t>       ├── BS_GA.2.bt2</a:t>
            </a:r>
          </a:p>
          <a:p>
            <a:r>
              <a:rPr lang="de-DE" sz="1400" dirty="0">
                <a:latin typeface="Monaco" charset="0"/>
              </a:rPr>
              <a:t> </a:t>
            </a:r>
            <a:r>
              <a:rPr lang="de-DE" sz="1400" dirty="0" smtClean="0">
                <a:latin typeface="Monaco" charset="0"/>
              </a:rPr>
              <a:t>       ├── BS_GA.3.bt2</a:t>
            </a:r>
          </a:p>
          <a:p>
            <a:r>
              <a:rPr lang="de-DE" sz="1400" dirty="0">
                <a:latin typeface="Monaco" charset="0"/>
              </a:rPr>
              <a:t> </a:t>
            </a:r>
            <a:r>
              <a:rPr lang="de-DE" sz="1400" dirty="0" smtClean="0">
                <a:latin typeface="Monaco" charset="0"/>
              </a:rPr>
              <a:t>       ├── BS_GA.4.bt2</a:t>
            </a:r>
          </a:p>
          <a:p>
            <a:r>
              <a:rPr lang="de-DE" sz="1400" dirty="0">
                <a:latin typeface="Monaco" charset="0"/>
              </a:rPr>
              <a:t> </a:t>
            </a:r>
            <a:r>
              <a:rPr lang="de-DE" sz="1400" dirty="0" smtClean="0">
                <a:latin typeface="Monaco" charset="0"/>
              </a:rPr>
              <a:t>       ├── BS_GA.rev.1.bt2</a:t>
            </a:r>
          </a:p>
          <a:p>
            <a:r>
              <a:rPr lang="de-DE" sz="1400" dirty="0">
                <a:latin typeface="Monaco" charset="0"/>
              </a:rPr>
              <a:t> </a:t>
            </a:r>
            <a:r>
              <a:rPr lang="de-DE" sz="1400" dirty="0" smtClean="0">
                <a:latin typeface="Monaco" charset="0"/>
              </a:rPr>
              <a:t>       ├── BS_GA.rev.2.bt2</a:t>
            </a:r>
          </a:p>
          <a:p>
            <a:r>
              <a:rPr lang="de-DE" sz="1400" dirty="0">
                <a:latin typeface="Monaco" charset="0"/>
              </a:rPr>
              <a:t> </a:t>
            </a:r>
            <a:r>
              <a:rPr lang="de-DE" sz="1400" dirty="0" smtClean="0">
                <a:latin typeface="Monaco" charset="0"/>
              </a:rPr>
              <a:t>       └── </a:t>
            </a:r>
            <a:r>
              <a:rPr lang="de-DE" sz="1400" dirty="0" err="1" smtClean="0">
                <a:latin typeface="Monaco" charset="0"/>
              </a:rPr>
              <a:t>genome_mfa.GA_conversion.fa</a:t>
            </a:r>
            <a:endParaRPr lang="de-DE" sz="1400" dirty="0" smtClean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198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4407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Simulating </a:t>
            </a:r>
            <a:r>
              <a:rPr lang="en-GB" sz="2400" dirty="0" err="1" smtClean="0">
                <a:solidFill>
                  <a:srgbClr val="7030A0"/>
                </a:solidFill>
              </a:rPr>
              <a:t>Bisulfite</a:t>
            </a:r>
            <a:r>
              <a:rPr lang="en-GB" sz="2400" dirty="0" smtClean="0">
                <a:solidFill>
                  <a:srgbClr val="7030A0"/>
                </a:solidFill>
              </a:rPr>
              <a:t> Treated Reads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16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1480" y="1152329"/>
            <a:ext cx="987552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ea typeface="Courier" charset="0"/>
                <a:cs typeface="Courier" charset="0"/>
              </a:rPr>
              <a:t>Simulate a set of 1M </a:t>
            </a:r>
            <a:r>
              <a:rPr lang="en-GB" sz="1600" dirty="0" err="1" smtClean="0">
                <a:ea typeface="Courier" charset="0"/>
                <a:cs typeface="Courier" charset="0"/>
              </a:rPr>
              <a:t>bisulfite</a:t>
            </a:r>
            <a:r>
              <a:rPr lang="en-GB" sz="1600" dirty="0" smtClean="0">
                <a:ea typeface="Courier" charset="0"/>
                <a:cs typeface="Courier" charset="0"/>
              </a:rPr>
              <a:t> reads to achieve ~30X coverage Chr1:</a:t>
            </a:r>
            <a:r>
              <a:rPr lang="is-IS" sz="1600" dirty="0"/>
              <a:t>30000000-5000000</a:t>
            </a:r>
            <a:endParaRPr lang="en-GB" sz="1600" dirty="0" smtClean="0">
              <a:ea typeface="Courier" charset="0"/>
              <a:cs typeface="Courier" charset="0"/>
            </a:endParaRPr>
          </a:p>
          <a:p>
            <a:endParaRPr lang="en-GB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$ Sherman \  </a:t>
            </a:r>
          </a:p>
          <a:p>
            <a:r>
              <a:rPr lang="en-GB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  --length 100 \  </a:t>
            </a:r>
          </a:p>
          <a:p>
            <a:r>
              <a:rPr lang="en-GB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  --</a:t>
            </a:r>
            <a:r>
              <a:rPr lang="en-GB" sz="1400" dirty="0" err="1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number_of_seqs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1000000 \  </a:t>
            </a:r>
          </a:p>
          <a:p>
            <a:r>
              <a:rPr lang="en-GB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  --</a:t>
            </a:r>
            <a:r>
              <a:rPr lang="en-GB" sz="1400" dirty="0" err="1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genome_folder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NGSchool_GRCh38_Chr1_region/ \  </a:t>
            </a:r>
          </a:p>
          <a:p>
            <a:r>
              <a:rPr lang="en-GB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  --</a:t>
            </a:r>
            <a:r>
              <a:rPr lang="en-GB" sz="1400" dirty="0" err="1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paired_end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\  </a:t>
            </a:r>
          </a:p>
          <a:p>
            <a:r>
              <a:rPr lang="en-GB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  --</a:t>
            </a:r>
            <a:r>
              <a:rPr lang="en-GB" sz="1400" dirty="0" err="1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minfrag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70 \  </a:t>
            </a:r>
          </a:p>
          <a:p>
            <a:r>
              <a:rPr lang="en-GB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  --</a:t>
            </a:r>
            <a:r>
              <a:rPr lang="en-GB" sz="1400" dirty="0" err="1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maxfrag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400 \  </a:t>
            </a:r>
          </a:p>
          <a:p>
            <a:r>
              <a:rPr lang="en-GB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  --</a:t>
            </a:r>
            <a:r>
              <a:rPr lang="en-GB" sz="1400" dirty="0" err="1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conversion_rate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99 \  </a:t>
            </a:r>
          </a:p>
          <a:p>
            <a:r>
              <a:rPr lang="en-GB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  --</a:t>
            </a:r>
            <a:r>
              <a:rPr lang="en-GB" sz="1400" dirty="0" err="1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error_rate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0.25 \  </a:t>
            </a:r>
          </a:p>
          <a:p>
            <a:r>
              <a:rPr lang="en-GB" sz="14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  --</a:t>
            </a:r>
            <a:r>
              <a:rPr lang="en-GB" sz="1400" dirty="0" err="1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variable_length_adapter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100</a:t>
            </a:r>
          </a:p>
          <a:p>
            <a:endParaRPr lang="en-GB" sz="1400" dirty="0">
              <a:solidFill>
                <a:srgbClr val="0070C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mv simulated_1.fastq mkbs_sim_1.fastq; </a:t>
            </a:r>
            <a:r>
              <a:rPr lang="en-GB" sz="1400" dirty="0" err="1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gzip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mkbs_sim_1.fastq</a:t>
            </a:r>
          </a:p>
          <a:p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mv simulated_2.fastq mkbs_sim_2.fastq; </a:t>
            </a:r>
            <a:r>
              <a:rPr lang="en-GB" sz="1400" dirty="0" err="1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gzip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mkbs_sim_2.fastq</a:t>
            </a:r>
          </a:p>
          <a:p>
            <a:endParaRPr lang="en-GB" sz="1400" dirty="0" smtClean="0">
              <a:solidFill>
                <a:srgbClr val="00206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GB" sz="1600" dirty="0" smtClean="0">
                <a:ea typeface="Courier" charset="0"/>
                <a:cs typeface="Courier" charset="0"/>
              </a:rPr>
              <a:t>Simulate a set of 1M oxidative </a:t>
            </a:r>
            <a:r>
              <a:rPr lang="en-GB" sz="1600" dirty="0" err="1" smtClean="0">
                <a:ea typeface="Courier" charset="0"/>
                <a:cs typeface="Courier" charset="0"/>
              </a:rPr>
              <a:t>bisulfite</a:t>
            </a:r>
            <a:r>
              <a:rPr lang="en-GB" sz="1600" dirty="0" smtClean="0">
                <a:ea typeface="Courier" charset="0"/>
                <a:cs typeface="Courier" charset="0"/>
              </a:rPr>
              <a:t> reads</a:t>
            </a:r>
          </a:p>
          <a:p>
            <a:endParaRPr lang="en-GB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sz="1400" dirty="0" smtClean="0">
                <a:ea typeface="Courier" charset="0"/>
                <a:cs typeface="Courier" charset="0"/>
              </a:rPr>
              <a:t>As above, but with </a:t>
            </a:r>
          </a:p>
          <a:p>
            <a:r>
              <a:rPr lang="en-GB" sz="14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--</a:t>
            </a:r>
            <a:r>
              <a:rPr lang="en-GB" sz="1400" dirty="0" err="1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conversion_rate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90 </a:t>
            </a:r>
          </a:p>
          <a:p>
            <a:endParaRPr lang="en-GB" sz="1400" dirty="0">
              <a:solidFill>
                <a:srgbClr val="0070C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mv simulated_1.fastq oxbs_sim_1.fastq; </a:t>
            </a:r>
            <a:r>
              <a:rPr lang="en-GB" sz="1400" dirty="0" err="1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gzip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oxbs_sim_1.fastq</a:t>
            </a:r>
          </a:p>
          <a:p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mv simulated_2.fastq oxbs_sim_2.fastq; </a:t>
            </a:r>
            <a:r>
              <a:rPr lang="en-GB" sz="1400" dirty="0" err="1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gzip</a:t>
            </a:r>
            <a:r>
              <a:rPr lang="en-GB" sz="1400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 oxbs_sim_2.fastq</a:t>
            </a:r>
            <a:endParaRPr lang="en-GB" sz="1400" dirty="0">
              <a:solidFill>
                <a:srgbClr val="0070C0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62692" y="6152923"/>
            <a:ext cx="47293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http://</a:t>
            </a:r>
            <a:r>
              <a:rPr lang="en-GB" sz="1400" dirty="0" err="1" smtClean="0"/>
              <a:t>www.bioinformatics.babraham.ac.uk</a:t>
            </a:r>
            <a:r>
              <a:rPr lang="en-GB" sz="1400" dirty="0" smtClean="0"/>
              <a:t>/projects/</a:t>
            </a:r>
            <a:r>
              <a:rPr lang="en-GB" sz="1400" dirty="0" err="1" smtClean="0"/>
              <a:t>sherman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39758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 flipV="1">
            <a:off x="2072889" y="1100953"/>
            <a:ext cx="5455011" cy="1202041"/>
          </a:xfrm>
          <a:prstGeom prst="rect">
            <a:avLst/>
          </a:prstGeom>
          <a:solidFill>
            <a:srgbClr val="A5A5A5">
              <a:alpha val="25098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4990440" y="5408936"/>
            <a:ext cx="2537460" cy="1003803"/>
          </a:xfrm>
          <a:prstGeom prst="rect">
            <a:avLst/>
          </a:prstGeom>
          <a:solidFill>
            <a:srgbClr val="FFC000">
              <a:alpha val="25098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7881873" y="2524611"/>
            <a:ext cx="2537460" cy="2653044"/>
          </a:xfrm>
          <a:prstGeom prst="rect">
            <a:avLst/>
          </a:prstGeom>
          <a:solidFill>
            <a:schemeClr val="accent2">
              <a:alpha val="250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4993631" y="2524611"/>
            <a:ext cx="2537460" cy="2653043"/>
          </a:xfrm>
          <a:prstGeom prst="rect">
            <a:avLst/>
          </a:prstGeom>
          <a:solidFill>
            <a:schemeClr val="accent6">
              <a:alpha val="250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2072890" y="2524612"/>
            <a:ext cx="2537460" cy="2657749"/>
          </a:xfrm>
          <a:prstGeom prst="rect">
            <a:avLst/>
          </a:prstGeom>
          <a:solidFill>
            <a:srgbClr val="5B9BD5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Pipeline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17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573245" y="1351002"/>
            <a:ext cx="1371850" cy="838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Reference </a:t>
            </a:r>
            <a:r>
              <a:rPr lang="en-GB" smtClean="0"/>
              <a:t>Genome Preparation</a:t>
            </a:r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2662406" y="1346843"/>
            <a:ext cx="1371850" cy="838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Generate Read Data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2178331" y="3104691"/>
            <a:ext cx="2340000" cy="327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FastQC</a:t>
            </a:r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>
            <a:off x="5089171" y="3125227"/>
            <a:ext cx="2340000" cy="32766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bismark</a:t>
            </a:r>
            <a:r>
              <a:rPr lang="en-GB" dirty="0" smtClean="0"/>
              <a:t> align</a:t>
            </a:r>
            <a:endParaRPr lang="en-GB" dirty="0"/>
          </a:p>
        </p:txBody>
      </p:sp>
      <p:sp>
        <p:nvSpPr>
          <p:cNvPr id="12" name="Rounded Rectangle 11"/>
          <p:cNvSpPr/>
          <p:nvPr/>
        </p:nvSpPr>
        <p:spPr>
          <a:xfrm>
            <a:off x="5089171" y="3626985"/>
            <a:ext cx="2340000" cy="32766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bismark</a:t>
            </a:r>
            <a:r>
              <a:rPr lang="en-GB" dirty="0" smtClean="0"/>
              <a:t> </a:t>
            </a:r>
            <a:r>
              <a:rPr lang="en-GB" dirty="0" err="1" smtClean="0"/>
              <a:t>deduplicate</a:t>
            </a:r>
            <a:endParaRPr lang="en-GB" dirty="0"/>
          </a:p>
        </p:txBody>
      </p:sp>
      <p:sp>
        <p:nvSpPr>
          <p:cNvPr id="13" name="Rounded Rectangle 12"/>
          <p:cNvSpPr/>
          <p:nvPr/>
        </p:nvSpPr>
        <p:spPr>
          <a:xfrm>
            <a:off x="5089171" y="4128743"/>
            <a:ext cx="2340000" cy="32766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bismark</a:t>
            </a:r>
            <a:r>
              <a:rPr lang="en-GB" dirty="0" smtClean="0"/>
              <a:t> meth extract</a:t>
            </a:r>
            <a:endParaRPr lang="en-GB" dirty="0"/>
          </a:p>
        </p:txBody>
      </p:sp>
      <p:sp>
        <p:nvSpPr>
          <p:cNvPr id="18" name="Rounded Rectangle 17"/>
          <p:cNvSpPr/>
          <p:nvPr/>
        </p:nvSpPr>
        <p:spPr>
          <a:xfrm>
            <a:off x="7977151" y="3144601"/>
            <a:ext cx="2340000" cy="3276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samtools</a:t>
            </a:r>
            <a:r>
              <a:rPr lang="en-GB" dirty="0" smtClean="0"/>
              <a:t> sort</a:t>
            </a:r>
            <a:endParaRPr lang="en-GB" dirty="0"/>
          </a:p>
        </p:txBody>
      </p:sp>
      <p:sp>
        <p:nvSpPr>
          <p:cNvPr id="19" name="Rounded Rectangle 18"/>
          <p:cNvSpPr/>
          <p:nvPr/>
        </p:nvSpPr>
        <p:spPr>
          <a:xfrm>
            <a:off x="7977151" y="4148117"/>
            <a:ext cx="2340000" cy="3276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preseq</a:t>
            </a:r>
            <a:endParaRPr lang="en-GB" dirty="0"/>
          </a:p>
        </p:txBody>
      </p:sp>
      <p:sp>
        <p:nvSpPr>
          <p:cNvPr id="20" name="Rounded Rectangle 19"/>
          <p:cNvSpPr/>
          <p:nvPr/>
        </p:nvSpPr>
        <p:spPr>
          <a:xfrm>
            <a:off x="7977151" y="4634635"/>
            <a:ext cx="2340000" cy="3276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qualimap</a:t>
            </a:r>
            <a:endParaRPr lang="en-GB" dirty="0"/>
          </a:p>
        </p:txBody>
      </p:sp>
      <p:sp>
        <p:nvSpPr>
          <p:cNvPr id="21" name="Rounded Rectangle 20"/>
          <p:cNvSpPr/>
          <p:nvPr/>
        </p:nvSpPr>
        <p:spPr>
          <a:xfrm>
            <a:off x="7977151" y="3646359"/>
            <a:ext cx="2340000" cy="3276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picard</a:t>
            </a:r>
            <a:endParaRPr lang="en-GB" dirty="0"/>
          </a:p>
        </p:txBody>
      </p:sp>
      <p:sp>
        <p:nvSpPr>
          <p:cNvPr id="22" name="Rounded Rectangle 21"/>
          <p:cNvSpPr/>
          <p:nvPr/>
        </p:nvSpPr>
        <p:spPr>
          <a:xfrm>
            <a:off x="5089171" y="5921249"/>
            <a:ext cx="2340000" cy="32766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multiqc</a:t>
            </a:r>
            <a:endParaRPr lang="en-GB" dirty="0"/>
          </a:p>
        </p:txBody>
      </p:sp>
      <p:sp>
        <p:nvSpPr>
          <p:cNvPr id="23" name="Rounded Rectangle 22"/>
          <p:cNvSpPr/>
          <p:nvPr/>
        </p:nvSpPr>
        <p:spPr>
          <a:xfrm>
            <a:off x="2178331" y="3606449"/>
            <a:ext cx="2340000" cy="327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trim_galore</a:t>
            </a:r>
            <a:endParaRPr lang="en-GB" dirty="0"/>
          </a:p>
        </p:txBody>
      </p:sp>
      <p:cxnSp>
        <p:nvCxnSpPr>
          <p:cNvPr id="4" name="Straight Arrow Connector 3"/>
          <p:cNvCxnSpPr>
            <a:stCxn id="9" idx="2"/>
            <a:endCxn id="23" idx="0"/>
          </p:cNvCxnSpPr>
          <p:nvPr/>
        </p:nvCxnSpPr>
        <p:spPr>
          <a:xfrm>
            <a:off x="3348331" y="3432351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2"/>
            <a:endCxn id="12" idx="0"/>
          </p:cNvCxnSpPr>
          <p:nvPr/>
        </p:nvCxnSpPr>
        <p:spPr>
          <a:xfrm>
            <a:off x="6259171" y="3452887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2"/>
            <a:endCxn id="13" idx="0"/>
          </p:cNvCxnSpPr>
          <p:nvPr/>
        </p:nvCxnSpPr>
        <p:spPr>
          <a:xfrm>
            <a:off x="6259171" y="3954645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2"/>
            <a:endCxn id="21" idx="0"/>
          </p:cNvCxnSpPr>
          <p:nvPr/>
        </p:nvCxnSpPr>
        <p:spPr>
          <a:xfrm>
            <a:off x="9147151" y="3472261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1" idx="2"/>
            <a:endCxn id="19" idx="0"/>
          </p:cNvCxnSpPr>
          <p:nvPr/>
        </p:nvCxnSpPr>
        <p:spPr>
          <a:xfrm>
            <a:off x="9147151" y="3974019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9" idx="2"/>
            <a:endCxn id="20" idx="0"/>
          </p:cNvCxnSpPr>
          <p:nvPr/>
        </p:nvCxnSpPr>
        <p:spPr>
          <a:xfrm>
            <a:off x="9147151" y="4475777"/>
            <a:ext cx="0" cy="15885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23" idx="2"/>
            <a:endCxn id="10" idx="1"/>
          </p:cNvCxnSpPr>
          <p:nvPr/>
        </p:nvCxnSpPr>
        <p:spPr>
          <a:xfrm rot="5400000" flipH="1" flipV="1">
            <a:off x="3896225" y="2741163"/>
            <a:ext cx="645052" cy="1740840"/>
          </a:xfrm>
          <a:prstGeom prst="bentConnector4">
            <a:avLst>
              <a:gd name="adj1" fmla="val -35439"/>
              <a:gd name="adj2" fmla="val 83604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2"/>
            <a:endCxn id="18" idx="1"/>
          </p:cNvCxnSpPr>
          <p:nvPr/>
        </p:nvCxnSpPr>
        <p:spPr>
          <a:xfrm rot="5400000" flipH="1" flipV="1">
            <a:off x="6544175" y="3023427"/>
            <a:ext cx="1147972" cy="1717980"/>
          </a:xfrm>
          <a:prstGeom prst="bentConnector4">
            <a:avLst>
              <a:gd name="adj1" fmla="val -19913"/>
              <a:gd name="adj2" fmla="val 84052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0" idx="2"/>
            <a:endCxn id="22" idx="3"/>
          </p:cNvCxnSpPr>
          <p:nvPr/>
        </p:nvCxnSpPr>
        <p:spPr>
          <a:xfrm rot="5400000">
            <a:off x="7726769" y="4664697"/>
            <a:ext cx="1122784" cy="1717980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420663" y="2524613"/>
            <a:ext cx="184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Pre-alignment QC</a:t>
            </a:r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4945830" y="2524613"/>
            <a:ext cx="2626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Alignment &amp; Meth Extract</a:t>
            </a:r>
            <a:endParaRPr lang="en-GB" dirty="0"/>
          </a:p>
        </p:txBody>
      </p:sp>
      <p:sp>
        <p:nvSpPr>
          <p:cNvPr id="49" name="TextBox 48"/>
          <p:cNvSpPr txBox="1"/>
          <p:nvPr/>
        </p:nvSpPr>
        <p:spPr>
          <a:xfrm>
            <a:off x="8180474" y="2524613"/>
            <a:ext cx="192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Post-alignment QC</a:t>
            </a:r>
            <a:endParaRPr lang="en-GB" dirty="0"/>
          </a:p>
        </p:txBody>
      </p:sp>
      <p:sp>
        <p:nvSpPr>
          <p:cNvPr id="58" name="TextBox 57"/>
          <p:cNvSpPr txBox="1"/>
          <p:nvPr/>
        </p:nvSpPr>
        <p:spPr>
          <a:xfrm>
            <a:off x="5648234" y="5429472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Summarise</a:t>
            </a:r>
            <a:endParaRPr lang="en-GB" dirty="0"/>
          </a:p>
        </p:txBody>
      </p:sp>
      <p:sp>
        <p:nvSpPr>
          <p:cNvPr id="60" name="TextBox 59"/>
          <p:cNvSpPr txBox="1"/>
          <p:nvPr/>
        </p:nvSpPr>
        <p:spPr>
          <a:xfrm>
            <a:off x="3913003" y="1070475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Data Preparation</a:t>
            </a:r>
            <a:endParaRPr lang="en-GB" dirty="0"/>
          </a:p>
        </p:txBody>
      </p:sp>
      <p:cxnSp>
        <p:nvCxnSpPr>
          <p:cNvPr id="61" name="Straight Arrow Connector 60"/>
          <p:cNvCxnSpPr>
            <a:stCxn id="8" idx="2"/>
            <a:endCxn id="47" idx="0"/>
          </p:cNvCxnSpPr>
          <p:nvPr/>
        </p:nvCxnSpPr>
        <p:spPr>
          <a:xfrm flipH="1">
            <a:off x="3341620" y="2185043"/>
            <a:ext cx="6711" cy="33957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" idx="2"/>
            <a:endCxn id="48" idx="0"/>
          </p:cNvCxnSpPr>
          <p:nvPr/>
        </p:nvCxnSpPr>
        <p:spPr>
          <a:xfrm>
            <a:off x="6259170" y="2189202"/>
            <a:ext cx="1" cy="33541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801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Pipeline Run Time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18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" t="12079" r="28182"/>
          <a:stretch/>
        </p:blipFill>
        <p:spPr>
          <a:xfrm>
            <a:off x="601980" y="1760220"/>
            <a:ext cx="6690360" cy="37900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51370" y="3323488"/>
            <a:ext cx="220980" cy="426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7628713" y="1670082"/>
            <a:ext cx="422481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Serial pipeline single core/thread </a:t>
            </a:r>
          </a:p>
          <a:p>
            <a:r>
              <a:rPr lang="en-GB" dirty="0" smtClean="0"/>
              <a:t>MacBook Pro</a:t>
            </a:r>
          </a:p>
          <a:p>
            <a:endParaRPr lang="en-GB" dirty="0"/>
          </a:p>
          <a:p>
            <a:r>
              <a:rPr lang="en-GB" dirty="0" err="1" smtClean="0"/>
              <a:t>Bs-seq</a:t>
            </a:r>
            <a:r>
              <a:rPr lang="en-GB" dirty="0" smtClean="0"/>
              <a:t>: 1M reads from 5Mb Region of Chr1</a:t>
            </a:r>
          </a:p>
          <a:p>
            <a:endParaRPr lang="en-GB" dirty="0" smtClean="0"/>
          </a:p>
          <a:p>
            <a:r>
              <a:rPr lang="en-GB" dirty="0" smtClean="0"/>
              <a:t>Total Memory:	~1.1Gb</a:t>
            </a:r>
          </a:p>
          <a:p>
            <a:r>
              <a:rPr lang="en-GB" dirty="0" smtClean="0"/>
              <a:t>Run Time:	1000 seconds</a:t>
            </a:r>
          </a:p>
          <a:p>
            <a:r>
              <a:rPr lang="en-GB" dirty="0"/>
              <a:t>	</a:t>
            </a:r>
            <a:r>
              <a:rPr lang="en-GB" dirty="0" smtClean="0"/>
              <a:t>	17 minutes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Full Genome</a:t>
            </a:r>
          </a:p>
          <a:p>
            <a:r>
              <a:rPr lang="en-GB" dirty="0" smtClean="0"/>
              <a:t>Total Memory: 	~11Gb RAM</a:t>
            </a:r>
          </a:p>
          <a:p>
            <a:r>
              <a:rPr lang="en-GB" dirty="0" smtClean="0"/>
              <a:t>Run Time: 	~12 Hours </a:t>
            </a:r>
          </a:p>
          <a:p>
            <a:r>
              <a:rPr lang="en-GB" dirty="0"/>
              <a:t>	</a:t>
            </a:r>
            <a:r>
              <a:rPr lang="en-GB" dirty="0" smtClean="0"/>
              <a:t>	depending on #reads</a:t>
            </a:r>
            <a:endParaRPr lang="en-GB" dirty="0"/>
          </a:p>
        </p:txBody>
      </p:sp>
      <p:sp>
        <p:nvSpPr>
          <p:cNvPr id="7" name="Chevron 6"/>
          <p:cNvSpPr/>
          <p:nvPr/>
        </p:nvSpPr>
        <p:spPr>
          <a:xfrm>
            <a:off x="1149145" y="2573646"/>
            <a:ext cx="2885553" cy="29278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b</a:t>
            </a:r>
            <a:r>
              <a:rPr lang="en-GB" dirty="0" err="1" smtClean="0">
                <a:solidFill>
                  <a:schemeClr val="bg1"/>
                </a:solidFill>
              </a:rPr>
              <a:t>ismark</a:t>
            </a:r>
            <a:r>
              <a:rPr lang="en-GB" dirty="0" smtClean="0">
                <a:solidFill>
                  <a:schemeClr val="bg1"/>
                </a:solidFill>
              </a:rPr>
              <a:t> align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3947161" y="2573646"/>
            <a:ext cx="2103120" cy="29278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b</a:t>
            </a:r>
            <a:r>
              <a:rPr lang="en-GB" dirty="0" err="1" smtClean="0">
                <a:solidFill>
                  <a:schemeClr val="bg1"/>
                </a:solidFill>
              </a:rPr>
              <a:t>ismark</a:t>
            </a:r>
            <a:r>
              <a:rPr lang="en-GB" dirty="0" smtClean="0">
                <a:solidFill>
                  <a:schemeClr val="bg1"/>
                </a:solidFill>
              </a:rPr>
              <a:t> extract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107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NGS Pipelines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19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938" y="2328648"/>
            <a:ext cx="2349741" cy="797736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525780" y="2338744"/>
            <a:ext cx="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80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339680" y="1186086"/>
            <a:ext cx="9794920" cy="1525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altLang="en-US" dirty="0">
                <a:ea typeface="Monaco" charset="0"/>
                <a:cs typeface="Monaco" charset="0"/>
              </a:rPr>
              <a:t>P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Monaco" charset="0"/>
                <a:cs typeface="Monaco" charset="0"/>
              </a:rPr>
              <a:t>rocessing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onaco" charset="0"/>
                <a:cs typeface="Monaco" charset="0"/>
              </a:rPr>
              <a:t>a large number of samples in a consistent, documented and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Monaco" charset="0"/>
                <a:cs typeface="Monaco" charset="0"/>
              </a:rPr>
              <a:t>reproducible manner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altLang="en-US" dirty="0" err="1" smtClean="0">
                <a:ea typeface="Monaco" charset="0"/>
                <a:cs typeface="Monaco" charset="0"/>
              </a:rPr>
              <a:t>Optimise</a:t>
            </a:r>
            <a:r>
              <a:rPr lang="en-US" altLang="en-US" dirty="0" smtClean="0">
                <a:ea typeface="Monaco" charset="0"/>
                <a:cs typeface="Monaco" charset="0"/>
              </a:rPr>
              <a:t> CPU usage with queuing system </a:t>
            </a:r>
            <a:r>
              <a:rPr lang="en-US" altLang="en-US" dirty="0" err="1" smtClean="0">
                <a:ea typeface="Monaco" charset="0"/>
                <a:cs typeface="Monaco" charset="0"/>
              </a:rPr>
              <a:t>GRIDengine</a:t>
            </a:r>
            <a:r>
              <a:rPr lang="en-US" altLang="en-US" dirty="0" smtClean="0">
                <a:ea typeface="Monaco" charset="0"/>
                <a:cs typeface="Monaco" charset="0"/>
              </a:rPr>
              <a:t>, SLURM </a:t>
            </a:r>
            <a:r>
              <a:rPr lang="en-US" altLang="en-US" dirty="0" err="1" smtClean="0">
                <a:ea typeface="Monaco" charset="0"/>
                <a:cs typeface="Monaco" charset="0"/>
              </a:rPr>
              <a:t>etc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Monaco" charset="0"/>
                <a:cs typeface="Monaco" charset="0"/>
              </a:rPr>
              <a:t> </a:t>
            </a:r>
            <a:endParaRPr lang="en-US" altLang="en-US" dirty="0">
              <a:ea typeface="Monaco" charset="0"/>
              <a:cs typeface="Monaco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Monaco" charset="0"/>
                <a:cs typeface="Monaco" charset="0"/>
              </a:rPr>
              <a:t>Pipelines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onaco" charset="0"/>
                <a:cs typeface="Monaco" charset="0"/>
              </a:rPr>
              <a:t>can be custom bash scripts, </a:t>
            </a:r>
            <a:r>
              <a:rPr lang="en-US" altLang="en-US" dirty="0" smtClean="0">
                <a:ea typeface="Monaco" charset="0"/>
                <a:cs typeface="Monaco" charset="0"/>
              </a:rPr>
              <a:t>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Monaco" charset="0"/>
                <a:cs typeface="Monaco" charset="0"/>
              </a:rPr>
              <a:t>ocker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Monaco" charset="0"/>
                <a:cs typeface="Monaco" charset="0"/>
              </a:rPr>
              <a:t>containers or specific pipeline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Monaco" charset="0"/>
                <a:cs typeface="Monaco" charset="0"/>
              </a:rPr>
              <a:t>tools. </a:t>
            </a:r>
            <a:endParaRPr lang="en-US" altLang="en-US" dirty="0">
              <a:ea typeface="Monaco" charset="0"/>
              <a:cs typeface="Monaco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Monaco" charset="0"/>
                <a:cs typeface="Monaco" charset="0"/>
              </a:rPr>
              <a:t>Exact versions and command line options should be recorded in log files.</a:t>
            </a:r>
            <a:endParaRPr lang="en-US" altLang="en-US" dirty="0">
              <a:ea typeface="Monaco" charset="0"/>
              <a:cs typeface="Monaco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 charset="0"/>
                <a:ea typeface="Monaco" charset="0"/>
                <a:cs typeface="Monaco" charset="0"/>
              </a:rPr>
              <a:t>		</a:t>
            </a:r>
            <a:r>
              <a:rPr lang="en-US" altLang="en-US" sz="14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altLang="en-US" sz="1400" dirty="0" smtClean="0">
                <a:latin typeface="Monaco" charset="0"/>
                <a:ea typeface="Monaco" charset="0"/>
                <a:cs typeface="Monaco" charset="0"/>
              </a:rPr>
              <a:t>	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 charset="0"/>
                <a:ea typeface="Monaco" charset="0"/>
                <a:cs typeface="Monaco" charset="0"/>
              </a:rPr>
              <a:t>http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aco" charset="0"/>
                <a:ea typeface="Monaco" charset="0"/>
                <a:cs typeface="Monaco" charset="0"/>
              </a:rPr>
              <a:t>://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 charset="0"/>
                <a:ea typeface="Monaco" charset="0"/>
                <a:cs typeface="Monaco" charset="0"/>
              </a:rPr>
              <a:t>clusterflow.io</a:t>
            </a:r>
            <a:endParaRPr lang="en-US" altLang="en-US" sz="1400" dirty="0"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20354" y="3701411"/>
            <a:ext cx="77442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#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fastqc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#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trim_galore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#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bismark_align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		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#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bismark_deduplicate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accent5"/>
              </a:solidFill>
              <a:effectLst/>
              <a:latin typeface="Monaco" charset="0"/>
              <a:ea typeface="Monaco" charset="0"/>
              <a:cs typeface="Monaco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			#</a:t>
            </a:r>
            <a:r>
              <a:rPr lang="en-US" altLang="en-US" sz="1200" dirty="0" err="1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samtools_sort</a:t>
            </a:r>
            <a:r>
              <a:rPr lang="en-US" altLang="en-US" sz="12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altLang="en-US" sz="1200" dirty="0" err="1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coord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				#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preseq_lc_extrap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				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#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preseq_bound_pop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				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#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qualimap_bamqc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			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#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picard_insert_size_metrics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			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#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featureCounts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			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#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bismark_methXtract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			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#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bismark_report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				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&gt;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bismark_summary_report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&gt;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multiqc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23398" y="3261748"/>
            <a:ext cx="7744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$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cf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 </a:t>
            </a:r>
            <a:r>
              <a:rPr kumimoji="0" lang="uk-UA" altLang="en-US" sz="14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--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genome GRCh38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bismark_pipeline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 *.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Monaco" charset="0"/>
                <a:ea typeface="Monaco" charset="0"/>
                <a:cs typeface="Monaco" charset="0"/>
              </a:rPr>
              <a:t>fa.gz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21720" y="3210752"/>
            <a:ext cx="179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Single command: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421720" y="3605963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Pipeline outline: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8697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286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What is Methylation?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072813" y="6166013"/>
            <a:ext cx="3119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[Figure adapted from Booth et al., 2013]</a:t>
            </a:r>
            <a:endParaRPr lang="en-GB" sz="1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886347" y="1321223"/>
            <a:ext cx="10391956" cy="3089750"/>
            <a:chOff x="886347" y="2081714"/>
            <a:chExt cx="10391956" cy="30897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312" y="2081714"/>
              <a:ext cx="8214340" cy="277688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5" t="7517" r="76915" b="4734"/>
            <a:stretch/>
          </p:blipFill>
          <p:spPr>
            <a:xfrm>
              <a:off x="886347" y="2278307"/>
              <a:ext cx="1603513" cy="2436703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338470" y="4214191"/>
              <a:ext cx="689113" cy="4213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48" t="76785" r="82623" b="4734"/>
            <a:stretch/>
          </p:blipFill>
          <p:spPr>
            <a:xfrm>
              <a:off x="1603513" y="4198176"/>
              <a:ext cx="224162" cy="513222"/>
            </a:xfrm>
            <a:prstGeom prst="rect">
              <a:avLst/>
            </a:prstGeom>
          </p:spPr>
        </p:pic>
        <p:sp>
          <p:nvSpPr>
            <p:cNvPr id="7" name="Triangle 6"/>
            <p:cNvSpPr/>
            <p:nvPr/>
          </p:nvSpPr>
          <p:spPr>
            <a:xfrm>
              <a:off x="2073646" y="2508252"/>
              <a:ext cx="490543" cy="50358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35203" y="4799580"/>
              <a:ext cx="19431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i="1" smtClean="0"/>
                <a:t>5’carboxy-C</a:t>
              </a:r>
              <a:endParaRPr lang="en-GB" i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424870" y="4802132"/>
              <a:ext cx="13126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i="1" dirty="0" smtClean="0"/>
                <a:t>5’-methyl-C </a:t>
              </a:r>
              <a:endParaRPr lang="en-GB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64839" y="4799580"/>
              <a:ext cx="20428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i="1" smtClean="0"/>
                <a:t>5’-hydroxymethyl-C </a:t>
              </a:r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43829" y="4799580"/>
              <a:ext cx="1272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i="1" dirty="0" smtClean="0"/>
                <a:t>5’-formyl-C </a:t>
              </a:r>
              <a:endParaRPr lang="en-GB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182055" y="4799580"/>
              <a:ext cx="10019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i="1" smtClean="0"/>
                <a:t>cytosine </a:t>
              </a:r>
              <a:endParaRPr lang="en-GB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22748" y="5148040"/>
            <a:ext cx="1045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Modifications to cytosine are the most widely studied, however Adenosine also known to </a:t>
            </a:r>
            <a:r>
              <a:rPr lang="en-GB" smtClean="0"/>
              <a:t>be methylated m6A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412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 flipV="1">
            <a:off x="2072889" y="1100953"/>
            <a:ext cx="5455011" cy="1202041"/>
          </a:xfrm>
          <a:prstGeom prst="rect">
            <a:avLst/>
          </a:prstGeom>
          <a:solidFill>
            <a:srgbClr val="A5A5A5">
              <a:alpha val="25098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4990440" y="5408936"/>
            <a:ext cx="2537460" cy="1003803"/>
          </a:xfrm>
          <a:prstGeom prst="rect">
            <a:avLst/>
          </a:prstGeom>
          <a:solidFill>
            <a:srgbClr val="A5A5A5">
              <a:alpha val="25098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7881873" y="2524611"/>
            <a:ext cx="2537460" cy="2653044"/>
          </a:xfrm>
          <a:prstGeom prst="rect">
            <a:avLst/>
          </a:prstGeom>
          <a:solidFill>
            <a:srgbClr val="A5A5A5">
              <a:alpha val="25098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4993631" y="2524611"/>
            <a:ext cx="2537460" cy="2653043"/>
          </a:xfrm>
          <a:prstGeom prst="rect">
            <a:avLst/>
          </a:prstGeom>
          <a:solidFill>
            <a:srgbClr val="A5A5A5">
              <a:alpha val="25098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2072890" y="2524612"/>
            <a:ext cx="2537460" cy="2657749"/>
          </a:xfrm>
          <a:prstGeom prst="rect">
            <a:avLst/>
          </a:prstGeom>
          <a:solidFill>
            <a:srgbClr val="5B9BD5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Pipeline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20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573245" y="1351002"/>
            <a:ext cx="1371850" cy="838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Reference </a:t>
            </a:r>
            <a:r>
              <a:rPr lang="en-GB" smtClean="0"/>
              <a:t>Genome Preparation</a:t>
            </a:r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2662406" y="1346843"/>
            <a:ext cx="1371850" cy="838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Generate Read Data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2178331" y="3104691"/>
            <a:ext cx="2340000" cy="327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FastQC</a:t>
            </a:r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>
            <a:off x="5089171" y="3095743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bismark</a:t>
            </a:r>
            <a:r>
              <a:rPr lang="en-GB" dirty="0" smtClean="0"/>
              <a:t> align</a:t>
            </a:r>
            <a:endParaRPr lang="en-GB" dirty="0"/>
          </a:p>
        </p:txBody>
      </p:sp>
      <p:sp>
        <p:nvSpPr>
          <p:cNvPr id="12" name="Rounded Rectangle 11"/>
          <p:cNvSpPr/>
          <p:nvPr/>
        </p:nvSpPr>
        <p:spPr>
          <a:xfrm>
            <a:off x="5089171" y="3597501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bismark</a:t>
            </a:r>
            <a:r>
              <a:rPr lang="en-GB" dirty="0" smtClean="0"/>
              <a:t> </a:t>
            </a:r>
            <a:r>
              <a:rPr lang="en-GB" dirty="0" err="1" smtClean="0"/>
              <a:t>deduplicate</a:t>
            </a:r>
            <a:endParaRPr lang="en-GB" dirty="0"/>
          </a:p>
        </p:txBody>
      </p:sp>
      <p:sp>
        <p:nvSpPr>
          <p:cNvPr id="13" name="Rounded Rectangle 12"/>
          <p:cNvSpPr/>
          <p:nvPr/>
        </p:nvSpPr>
        <p:spPr>
          <a:xfrm>
            <a:off x="5089171" y="4099259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bismark</a:t>
            </a:r>
            <a:r>
              <a:rPr lang="en-GB" dirty="0" smtClean="0"/>
              <a:t> meth extract</a:t>
            </a:r>
            <a:endParaRPr lang="en-GB" dirty="0"/>
          </a:p>
        </p:txBody>
      </p:sp>
      <p:sp>
        <p:nvSpPr>
          <p:cNvPr id="18" name="Rounded Rectangle 17"/>
          <p:cNvSpPr/>
          <p:nvPr/>
        </p:nvSpPr>
        <p:spPr>
          <a:xfrm>
            <a:off x="7977151" y="3144601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samtools</a:t>
            </a:r>
            <a:r>
              <a:rPr lang="en-GB" dirty="0" smtClean="0"/>
              <a:t> sort</a:t>
            </a:r>
            <a:endParaRPr lang="en-GB" dirty="0"/>
          </a:p>
        </p:txBody>
      </p:sp>
      <p:sp>
        <p:nvSpPr>
          <p:cNvPr id="19" name="Rounded Rectangle 18"/>
          <p:cNvSpPr/>
          <p:nvPr/>
        </p:nvSpPr>
        <p:spPr>
          <a:xfrm>
            <a:off x="7977151" y="4118633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preseq</a:t>
            </a:r>
            <a:endParaRPr lang="en-GB" dirty="0"/>
          </a:p>
        </p:txBody>
      </p:sp>
      <p:sp>
        <p:nvSpPr>
          <p:cNvPr id="20" name="Rounded Rectangle 19"/>
          <p:cNvSpPr/>
          <p:nvPr/>
        </p:nvSpPr>
        <p:spPr>
          <a:xfrm>
            <a:off x="7977151" y="4605151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qualimap</a:t>
            </a:r>
            <a:endParaRPr lang="en-GB" dirty="0"/>
          </a:p>
        </p:txBody>
      </p:sp>
      <p:sp>
        <p:nvSpPr>
          <p:cNvPr id="21" name="Rounded Rectangle 20"/>
          <p:cNvSpPr/>
          <p:nvPr/>
        </p:nvSpPr>
        <p:spPr>
          <a:xfrm>
            <a:off x="7977151" y="3646359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picard</a:t>
            </a:r>
            <a:endParaRPr lang="en-GB" dirty="0"/>
          </a:p>
        </p:txBody>
      </p:sp>
      <p:sp>
        <p:nvSpPr>
          <p:cNvPr id="22" name="Rounded Rectangle 21"/>
          <p:cNvSpPr/>
          <p:nvPr/>
        </p:nvSpPr>
        <p:spPr>
          <a:xfrm>
            <a:off x="5089171" y="5891765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multiqc</a:t>
            </a:r>
            <a:endParaRPr lang="en-GB" dirty="0"/>
          </a:p>
        </p:txBody>
      </p:sp>
      <p:sp>
        <p:nvSpPr>
          <p:cNvPr id="23" name="Rounded Rectangle 22"/>
          <p:cNvSpPr/>
          <p:nvPr/>
        </p:nvSpPr>
        <p:spPr>
          <a:xfrm>
            <a:off x="2178331" y="3606449"/>
            <a:ext cx="2340000" cy="327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trim_galore</a:t>
            </a:r>
            <a:endParaRPr lang="en-GB" dirty="0"/>
          </a:p>
        </p:txBody>
      </p:sp>
      <p:cxnSp>
        <p:nvCxnSpPr>
          <p:cNvPr id="4" name="Straight Arrow Connector 3"/>
          <p:cNvCxnSpPr>
            <a:stCxn id="9" idx="2"/>
            <a:endCxn id="23" idx="0"/>
          </p:cNvCxnSpPr>
          <p:nvPr/>
        </p:nvCxnSpPr>
        <p:spPr>
          <a:xfrm>
            <a:off x="3348331" y="3432351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2"/>
            <a:endCxn id="12" idx="0"/>
          </p:cNvCxnSpPr>
          <p:nvPr/>
        </p:nvCxnSpPr>
        <p:spPr>
          <a:xfrm>
            <a:off x="6259171" y="3423403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2"/>
            <a:endCxn id="13" idx="0"/>
          </p:cNvCxnSpPr>
          <p:nvPr/>
        </p:nvCxnSpPr>
        <p:spPr>
          <a:xfrm>
            <a:off x="6259171" y="3925161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2"/>
            <a:endCxn id="21" idx="0"/>
          </p:cNvCxnSpPr>
          <p:nvPr/>
        </p:nvCxnSpPr>
        <p:spPr>
          <a:xfrm>
            <a:off x="9147151" y="3472261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1" idx="2"/>
            <a:endCxn id="19" idx="0"/>
          </p:cNvCxnSpPr>
          <p:nvPr/>
        </p:nvCxnSpPr>
        <p:spPr>
          <a:xfrm>
            <a:off x="9147151" y="3974019"/>
            <a:ext cx="0" cy="14461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9" idx="2"/>
            <a:endCxn id="20" idx="0"/>
          </p:cNvCxnSpPr>
          <p:nvPr/>
        </p:nvCxnSpPr>
        <p:spPr>
          <a:xfrm>
            <a:off x="9147151" y="4446293"/>
            <a:ext cx="0" cy="15885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23" idx="2"/>
            <a:endCxn id="10" idx="1"/>
          </p:cNvCxnSpPr>
          <p:nvPr/>
        </p:nvCxnSpPr>
        <p:spPr>
          <a:xfrm rot="5400000" flipH="1" flipV="1">
            <a:off x="3881483" y="2726421"/>
            <a:ext cx="674536" cy="1740840"/>
          </a:xfrm>
          <a:prstGeom prst="bentConnector4">
            <a:avLst>
              <a:gd name="adj1" fmla="val -33890"/>
              <a:gd name="adj2" fmla="val 83604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2"/>
            <a:endCxn id="18" idx="1"/>
          </p:cNvCxnSpPr>
          <p:nvPr/>
        </p:nvCxnSpPr>
        <p:spPr>
          <a:xfrm rot="5400000" flipH="1" flipV="1">
            <a:off x="6558917" y="3008685"/>
            <a:ext cx="1118488" cy="1717980"/>
          </a:xfrm>
          <a:prstGeom prst="bentConnector4">
            <a:avLst>
              <a:gd name="adj1" fmla="val -20438"/>
              <a:gd name="adj2" fmla="val 84052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0" idx="2"/>
            <a:endCxn id="22" idx="3"/>
          </p:cNvCxnSpPr>
          <p:nvPr/>
        </p:nvCxnSpPr>
        <p:spPr>
          <a:xfrm rot="5400000">
            <a:off x="7726769" y="4635213"/>
            <a:ext cx="1122784" cy="1717980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420663" y="2524613"/>
            <a:ext cx="184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Pre-alignment QC</a:t>
            </a:r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4945830" y="2524613"/>
            <a:ext cx="2626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Alignment &amp; Meth Extract</a:t>
            </a:r>
            <a:endParaRPr lang="en-GB" dirty="0"/>
          </a:p>
        </p:txBody>
      </p:sp>
      <p:sp>
        <p:nvSpPr>
          <p:cNvPr id="49" name="TextBox 48"/>
          <p:cNvSpPr txBox="1"/>
          <p:nvPr/>
        </p:nvSpPr>
        <p:spPr>
          <a:xfrm>
            <a:off x="8180474" y="2524613"/>
            <a:ext cx="192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Post-alignment QC</a:t>
            </a:r>
            <a:endParaRPr lang="en-GB" dirty="0"/>
          </a:p>
        </p:txBody>
      </p:sp>
      <p:sp>
        <p:nvSpPr>
          <p:cNvPr id="58" name="TextBox 57"/>
          <p:cNvSpPr txBox="1"/>
          <p:nvPr/>
        </p:nvSpPr>
        <p:spPr>
          <a:xfrm>
            <a:off x="5648234" y="5429472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Summarise</a:t>
            </a:r>
            <a:endParaRPr lang="en-GB" dirty="0"/>
          </a:p>
        </p:txBody>
      </p:sp>
      <p:sp>
        <p:nvSpPr>
          <p:cNvPr id="60" name="TextBox 59"/>
          <p:cNvSpPr txBox="1"/>
          <p:nvPr/>
        </p:nvSpPr>
        <p:spPr>
          <a:xfrm>
            <a:off x="3913003" y="1070475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Data Preparation</a:t>
            </a:r>
            <a:endParaRPr lang="en-GB" dirty="0"/>
          </a:p>
        </p:txBody>
      </p:sp>
      <p:cxnSp>
        <p:nvCxnSpPr>
          <p:cNvPr id="61" name="Straight Arrow Connector 60"/>
          <p:cNvCxnSpPr>
            <a:stCxn id="8" idx="2"/>
            <a:endCxn id="47" idx="0"/>
          </p:cNvCxnSpPr>
          <p:nvPr/>
        </p:nvCxnSpPr>
        <p:spPr>
          <a:xfrm flipH="1">
            <a:off x="3341620" y="2185043"/>
            <a:ext cx="6711" cy="33957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" idx="2"/>
            <a:endCxn id="48" idx="0"/>
          </p:cNvCxnSpPr>
          <p:nvPr/>
        </p:nvCxnSpPr>
        <p:spPr>
          <a:xfrm>
            <a:off x="6259170" y="2189202"/>
            <a:ext cx="1" cy="33541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896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1054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 smtClean="0">
                <a:solidFill>
                  <a:srgbClr val="7030A0"/>
                </a:solidFill>
              </a:rPr>
              <a:t>FastQC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21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092" y="1152329"/>
            <a:ext cx="77003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FastQC</a:t>
            </a:r>
            <a:r>
              <a:rPr lang="en-GB" dirty="0" smtClean="0"/>
              <a:t>		</a:t>
            </a:r>
            <a:r>
              <a:rPr lang="en-GB" dirty="0"/>
              <a:t>A quality control tool for high throughput sequence </a:t>
            </a:r>
            <a:r>
              <a:rPr lang="en-GB" dirty="0" smtClean="0"/>
              <a:t>data</a:t>
            </a:r>
          </a:p>
          <a:p>
            <a:r>
              <a:rPr lang="en-GB" dirty="0" smtClean="0"/>
              <a:t>Version		</a:t>
            </a:r>
            <a:r>
              <a:rPr lang="de-DE" dirty="0" smtClean="0"/>
              <a:t>0.11.5</a:t>
            </a:r>
            <a:endParaRPr lang="en-GB" dirty="0" smtClean="0"/>
          </a:p>
          <a:p>
            <a:r>
              <a:rPr lang="en-GB" dirty="0" smtClean="0"/>
              <a:t>Download	http://</a:t>
            </a:r>
            <a:r>
              <a:rPr lang="en-GB" dirty="0" err="1" smtClean="0"/>
              <a:t>www.bioinformatics.babraham.ac.uk</a:t>
            </a:r>
            <a:r>
              <a:rPr lang="en-GB" dirty="0" smtClean="0"/>
              <a:t>/projects/</a:t>
            </a:r>
            <a:r>
              <a:rPr lang="en-GB" dirty="0" err="1" smtClean="0"/>
              <a:t>fastqc</a:t>
            </a:r>
            <a:r>
              <a:rPr lang="en-GB" dirty="0" smtClean="0"/>
              <a:t>/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39680" y="2549903"/>
            <a:ext cx="9591087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Terminal:</a:t>
            </a:r>
            <a:endParaRPr lang="en-GB" dirty="0"/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$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fastqc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–q </a:t>
            </a:r>
            <a:r>
              <a:rPr lang="tr-TR" dirty="0" smtClean="0">
                <a:latin typeface="Courier" charset="0"/>
                <a:ea typeface="Courier" charset="0"/>
                <a:cs typeface="Courier" charset="0"/>
              </a:rPr>
              <a:t>mkbs_sim_1000000_0.25_1.fastq.gz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$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firefox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mkbs_sim_1000000_0.25_1_fastqc.html</a:t>
            </a: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fastqc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–q </a:t>
            </a:r>
            <a:r>
              <a:rPr lang="tr-TR" dirty="0" smtClean="0">
                <a:latin typeface="Courier" charset="0"/>
                <a:ea typeface="Courier" charset="0"/>
                <a:cs typeface="Courier" charset="0"/>
              </a:rPr>
              <a:t>mkbs_sim_1000000_0.25_2.fastq.gz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firefox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mkbs_sim_1000000_0.25_1_fastqc.html</a:t>
            </a:r>
          </a:p>
          <a:p>
            <a:endParaRPr lang="en-US" dirty="0" smtClean="0">
              <a:ea typeface="Courier" charset="0"/>
              <a:cs typeface="Courier" charset="0"/>
            </a:endParaRPr>
          </a:p>
          <a:p>
            <a:r>
              <a:rPr lang="en-US" dirty="0" smtClean="0">
                <a:ea typeface="Courier" charset="0"/>
                <a:cs typeface="Courier" charset="0"/>
              </a:rPr>
              <a:t>Output:</a:t>
            </a:r>
            <a:endParaRPr lang="en-GB" dirty="0" smtClean="0"/>
          </a:p>
          <a:p>
            <a:r>
              <a:rPr lang="en-GB" dirty="0" smtClean="0"/>
              <a:t>	</a:t>
            </a:r>
            <a:r>
              <a:rPr lang="en-GB" sz="1400" i="1" dirty="0" smtClean="0"/>
              <a:t>HTML Reports				Archive of data/images</a:t>
            </a:r>
          </a:p>
          <a:p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mkbs_sim_1000000_0.25_1_fastqc.html</a:t>
            </a:r>
            <a:r>
              <a:rPr lang="en-GB" sz="1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mkbs_sim_1000000_0.25_1</a:t>
            </a:r>
            <a:r>
              <a:rPr lang="en-GB" sz="1400" dirty="0" smtClean="0">
                <a:latin typeface="Courier" charset="0"/>
                <a:ea typeface="Courier" charset="0"/>
                <a:cs typeface="Courier" charset="0"/>
              </a:rPr>
              <a:t>_1_fastqc.zip</a:t>
            </a:r>
          </a:p>
          <a:p>
            <a:r>
              <a:rPr lang="en-GB" sz="1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mkbs_sim_1000000_0.25_2_fastqc.html	mkbs_sim_1000000_0.25</a:t>
            </a:r>
            <a:r>
              <a:rPr lang="en-GB" sz="1400" dirty="0" smtClean="0">
                <a:latin typeface="Courier" charset="0"/>
                <a:ea typeface="Courier" charset="0"/>
                <a:cs typeface="Courier" charset="0"/>
              </a:rPr>
              <a:t>_2_fastqc.zip</a:t>
            </a:r>
            <a:endParaRPr lang="en-GB" sz="1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27" y="1206418"/>
            <a:ext cx="1866960" cy="43080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7629861" y="2918813"/>
            <a:ext cx="215073" cy="450586"/>
          </a:xfrm>
          <a:prstGeom prst="rightBrace">
            <a:avLst>
              <a:gd name="adj1" fmla="val 17716"/>
              <a:gd name="adj2" fmla="val 50295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7844934" y="2980859"/>
            <a:ext cx="681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5"/>
                </a:solidFill>
              </a:rPr>
              <a:t>Read 1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7629861" y="3759749"/>
            <a:ext cx="215073" cy="450586"/>
          </a:xfrm>
          <a:prstGeom prst="rightBrace">
            <a:avLst>
              <a:gd name="adj1" fmla="val 17716"/>
              <a:gd name="adj2" fmla="val 50295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7844934" y="3821795"/>
            <a:ext cx="681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5"/>
                </a:solidFill>
              </a:rPr>
              <a:t>Read 2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313419" y="5966911"/>
            <a:ext cx="3756003" cy="4335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Bioinformatics Top Tip: </a:t>
            </a:r>
          </a:p>
          <a:p>
            <a:r>
              <a:rPr lang="en-GB" sz="1400" dirty="0" smtClean="0"/>
              <a:t>Simon Andrews’ https://</a:t>
            </a:r>
            <a:r>
              <a:rPr lang="en-GB" sz="1400" dirty="0" err="1" smtClean="0"/>
              <a:t>sequencing.qcfail.com</a:t>
            </a:r>
            <a:r>
              <a:rPr lang="en-GB" sz="1400" dirty="0" smtClean="0"/>
              <a:t>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2666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1640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rgbClr val="7030A0"/>
                </a:solidFill>
              </a:rPr>
              <a:t>t</a:t>
            </a:r>
            <a:r>
              <a:rPr lang="en-GB" sz="2400" dirty="0" err="1" smtClean="0">
                <a:solidFill>
                  <a:srgbClr val="7030A0"/>
                </a:solidFill>
              </a:rPr>
              <a:t>rim_galore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22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092" y="1152329"/>
            <a:ext cx="11123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</a:t>
            </a:r>
            <a:r>
              <a:rPr lang="en-GB" dirty="0" err="1" smtClean="0"/>
              <a:t>rim_galore</a:t>
            </a:r>
            <a:r>
              <a:rPr lang="en-GB" dirty="0" smtClean="0"/>
              <a:t>	A wrapper tool around </a:t>
            </a:r>
            <a:r>
              <a:rPr lang="en-GB" dirty="0" err="1" smtClean="0"/>
              <a:t>Cutadapt</a:t>
            </a:r>
            <a:r>
              <a:rPr lang="en-GB" dirty="0" smtClean="0"/>
              <a:t> to consistently apply quality and adapter trimming to </a:t>
            </a:r>
            <a:r>
              <a:rPr lang="en-GB" dirty="0" err="1" smtClean="0"/>
              <a:t>FastQ</a:t>
            </a:r>
            <a:r>
              <a:rPr lang="en-GB" dirty="0" smtClean="0"/>
              <a:t> files</a:t>
            </a:r>
          </a:p>
          <a:p>
            <a:r>
              <a:rPr lang="en-GB" dirty="0" smtClean="0"/>
              <a:t>Version		</a:t>
            </a:r>
            <a:r>
              <a:rPr lang="hr-HR" dirty="0" smtClean="0"/>
              <a:t>0.4.1 </a:t>
            </a:r>
          </a:p>
          <a:p>
            <a:r>
              <a:rPr lang="en-GB" dirty="0" smtClean="0"/>
              <a:t>Download	http://</a:t>
            </a:r>
            <a:r>
              <a:rPr lang="en-GB" dirty="0" err="1" smtClean="0"/>
              <a:t>www.bioinformatics.babraham.ac.uk</a:t>
            </a:r>
            <a:r>
              <a:rPr lang="en-GB" dirty="0" smtClean="0"/>
              <a:t>/projects/</a:t>
            </a:r>
            <a:r>
              <a:rPr lang="en-GB" dirty="0" err="1" smtClean="0"/>
              <a:t>trim_galore</a:t>
            </a:r>
            <a:r>
              <a:rPr lang="en-GB" dirty="0" smtClean="0"/>
              <a:t>/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39680" y="2549903"/>
            <a:ext cx="10344499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Terminal:</a:t>
            </a:r>
          </a:p>
          <a:p>
            <a:endParaRPr lang="en-GB" dirty="0"/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$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trim_galore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--paired --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gzip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-q 20 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tr-TR" dirty="0" smtClean="0">
                <a:latin typeface="Courier" charset="0"/>
                <a:ea typeface="Courier" charset="0"/>
                <a:cs typeface="Courier" charset="0"/>
              </a:rPr>
              <a:t>mkbs_sim_1000000_0.25_1.fastq.gz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tr-TR" dirty="0" smtClean="0">
                <a:latin typeface="Courier" charset="0"/>
                <a:ea typeface="Courier" charset="0"/>
                <a:cs typeface="Courier" charset="0"/>
              </a:rPr>
              <a:t>mkbs_sim_1000000_0.25_1.fastq.gz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ea typeface="Courier" charset="0"/>
                <a:cs typeface="Courier" charset="0"/>
              </a:rPr>
              <a:t>Output:</a:t>
            </a:r>
          </a:p>
          <a:p>
            <a:endParaRPr lang="en-GB" dirty="0" smtClean="0"/>
          </a:p>
          <a:p>
            <a:r>
              <a:rPr lang="en-GB" dirty="0" smtClean="0"/>
              <a:t>	</a:t>
            </a:r>
            <a:r>
              <a:rPr lang="en-GB" sz="1600" i="1" dirty="0" smtClean="0"/>
              <a:t>Trimmed </a:t>
            </a:r>
            <a:r>
              <a:rPr lang="en-GB" sz="1600" i="1" dirty="0" err="1" smtClean="0"/>
              <a:t>Fastq</a:t>
            </a:r>
            <a:r>
              <a:rPr lang="en-GB" sz="1600" i="1" dirty="0" smtClean="0"/>
              <a:t> files				</a:t>
            </a:r>
          </a:p>
          <a:p>
            <a:r>
              <a:rPr lang="en-GB" sz="16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tr-TR" sz="1600" dirty="0" smtClean="0">
                <a:latin typeface="Courier" charset="0"/>
                <a:ea typeface="Courier" charset="0"/>
                <a:cs typeface="Courier" charset="0"/>
              </a:rPr>
              <a:t>mkbs_sim_1000000_0.25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_1_val_1.fq.gz</a:t>
            </a:r>
            <a:endParaRPr lang="en-GB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tr-TR" sz="1600" dirty="0" smtClean="0">
                <a:latin typeface="Courier" charset="0"/>
                <a:ea typeface="Courier" charset="0"/>
                <a:cs typeface="Courier" charset="0"/>
              </a:rPr>
              <a:t>mkbs_sim_1000000_0.25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_2_val_2.fq.gz</a:t>
            </a:r>
          </a:p>
          <a:p>
            <a:endParaRPr lang="de-DE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i="1" dirty="0" err="1" smtClean="0">
                <a:ea typeface="Courier" charset="0"/>
                <a:cs typeface="Courier" charset="0"/>
              </a:rPr>
              <a:t>Trimming</a:t>
            </a:r>
            <a:r>
              <a:rPr lang="de-DE" sz="1600" i="1" dirty="0" smtClean="0">
                <a:ea typeface="Courier" charset="0"/>
                <a:cs typeface="Courier" charset="0"/>
              </a:rPr>
              <a:t> </a:t>
            </a:r>
            <a:r>
              <a:rPr lang="de-DE" sz="1600" i="1" dirty="0" err="1" smtClean="0">
                <a:ea typeface="Courier" charset="0"/>
                <a:cs typeface="Courier" charset="0"/>
              </a:rPr>
              <a:t>report</a:t>
            </a:r>
            <a:r>
              <a:rPr lang="de-DE" sz="1600" i="1" dirty="0" smtClean="0">
                <a:ea typeface="Courier" charset="0"/>
                <a:cs typeface="Courier" charset="0"/>
              </a:rPr>
              <a:t> </a:t>
            </a:r>
            <a:r>
              <a:rPr lang="de-DE" sz="1600" i="1" dirty="0" err="1" smtClean="0">
                <a:ea typeface="Courier" charset="0"/>
                <a:cs typeface="Courier" charset="0"/>
              </a:rPr>
              <a:t>files</a:t>
            </a:r>
            <a:endParaRPr lang="de-DE" sz="1600" i="1" dirty="0">
              <a:ea typeface="Courier" charset="0"/>
              <a:cs typeface="Courier" charset="0"/>
            </a:endParaRP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sz="1600" dirty="0" smtClean="0">
                <a:latin typeface="Courier" charset="0"/>
                <a:ea typeface="Courier" charset="0"/>
                <a:cs typeface="Courier" charset="0"/>
              </a:rPr>
              <a:t>mkbs_sim_1000000_0.25_1.fastq.gz_trimming_report.txt</a:t>
            </a:r>
            <a:endParaRPr lang="de-DE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sz="1600" dirty="0" smtClean="0">
                <a:latin typeface="Courier" charset="0"/>
                <a:ea typeface="Courier" charset="0"/>
                <a:cs typeface="Courier" charset="0"/>
              </a:rPr>
              <a:t>mkbs_sim_1000000_0.25_2.fastq.gz_trimming_report.txt 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			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ight Brace 8"/>
          <p:cNvSpPr/>
          <p:nvPr/>
        </p:nvSpPr>
        <p:spPr>
          <a:xfrm rot="16200000">
            <a:off x="3715667" y="2453193"/>
            <a:ext cx="215073" cy="1077686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Brace 9"/>
          <p:cNvSpPr/>
          <p:nvPr/>
        </p:nvSpPr>
        <p:spPr>
          <a:xfrm rot="16200000">
            <a:off x="4803282" y="2599333"/>
            <a:ext cx="215073" cy="785403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 rot="-900000">
            <a:off x="4405103" y="2518130"/>
            <a:ext cx="1443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5"/>
                </a:solidFill>
              </a:rPr>
              <a:t>Compress output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-900000">
            <a:off x="5467541" y="2461357"/>
            <a:ext cx="1882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5"/>
                </a:solidFill>
              </a:rPr>
              <a:t>Quality score threshold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-900000">
            <a:off x="3286693" y="2493942"/>
            <a:ext cx="1595565" cy="30777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5"/>
                </a:solidFill>
              </a:rPr>
              <a:t>Treat as paired-end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20" name="Right Brace 19"/>
          <p:cNvSpPr/>
          <p:nvPr/>
        </p:nvSpPr>
        <p:spPr>
          <a:xfrm rot="5400000">
            <a:off x="3675349" y="1693656"/>
            <a:ext cx="215073" cy="4336667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3680322" y="3887288"/>
            <a:ext cx="681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5"/>
                </a:solidFill>
              </a:rPr>
              <a:t>Read 1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53354" y="3891672"/>
            <a:ext cx="681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5"/>
                </a:solidFill>
              </a:rPr>
              <a:t>Read 2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24" name="Right Brace 23"/>
          <p:cNvSpPr/>
          <p:nvPr/>
        </p:nvSpPr>
        <p:spPr>
          <a:xfrm rot="5400000">
            <a:off x="8168308" y="1693656"/>
            <a:ext cx="215073" cy="4336667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ight Brace 24"/>
          <p:cNvSpPr/>
          <p:nvPr/>
        </p:nvSpPr>
        <p:spPr>
          <a:xfrm rot="16200000">
            <a:off x="5673977" y="2666036"/>
            <a:ext cx="215073" cy="651999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653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 flipV="1">
            <a:off x="2072889" y="1100953"/>
            <a:ext cx="5455011" cy="1202041"/>
          </a:xfrm>
          <a:prstGeom prst="rect">
            <a:avLst/>
          </a:prstGeom>
          <a:solidFill>
            <a:srgbClr val="A5A5A5">
              <a:alpha val="25098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4990440" y="5408936"/>
            <a:ext cx="2537460" cy="1003803"/>
          </a:xfrm>
          <a:prstGeom prst="rect">
            <a:avLst/>
          </a:prstGeom>
          <a:solidFill>
            <a:srgbClr val="A5A5A5">
              <a:alpha val="25098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7881873" y="2524611"/>
            <a:ext cx="2537460" cy="2653044"/>
          </a:xfrm>
          <a:prstGeom prst="rect">
            <a:avLst/>
          </a:prstGeom>
          <a:solidFill>
            <a:srgbClr val="A5A5A5">
              <a:alpha val="25098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4993631" y="2524611"/>
            <a:ext cx="2537460" cy="2653043"/>
          </a:xfrm>
          <a:prstGeom prst="rect">
            <a:avLst/>
          </a:prstGeom>
          <a:solidFill>
            <a:schemeClr val="accent6">
              <a:alpha val="250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2072890" y="2524612"/>
            <a:ext cx="2537460" cy="2657749"/>
          </a:xfrm>
          <a:prstGeom prst="rect">
            <a:avLst/>
          </a:prstGeom>
          <a:solidFill>
            <a:srgbClr val="A5A5A5">
              <a:alpha val="25098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Pipeline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23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573245" y="1351002"/>
            <a:ext cx="1371850" cy="838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Reference </a:t>
            </a:r>
            <a:r>
              <a:rPr lang="en-GB" smtClean="0"/>
              <a:t>Genome Preparation</a:t>
            </a:r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2662406" y="1346843"/>
            <a:ext cx="1371850" cy="838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Generate Read Data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2178331" y="3104691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FastQC</a:t>
            </a:r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>
            <a:off x="5089171" y="3125227"/>
            <a:ext cx="2340000" cy="32766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bismark</a:t>
            </a:r>
            <a:r>
              <a:rPr lang="en-GB" dirty="0" smtClean="0"/>
              <a:t> align</a:t>
            </a:r>
            <a:endParaRPr lang="en-GB" dirty="0"/>
          </a:p>
        </p:txBody>
      </p:sp>
      <p:sp>
        <p:nvSpPr>
          <p:cNvPr id="12" name="Rounded Rectangle 11"/>
          <p:cNvSpPr/>
          <p:nvPr/>
        </p:nvSpPr>
        <p:spPr>
          <a:xfrm>
            <a:off x="5089171" y="3626985"/>
            <a:ext cx="2340000" cy="32766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bismark</a:t>
            </a:r>
            <a:r>
              <a:rPr lang="en-GB" dirty="0" smtClean="0"/>
              <a:t> </a:t>
            </a:r>
            <a:r>
              <a:rPr lang="en-GB" dirty="0" err="1" smtClean="0"/>
              <a:t>deduplicate</a:t>
            </a:r>
            <a:endParaRPr lang="en-GB" dirty="0"/>
          </a:p>
        </p:txBody>
      </p:sp>
      <p:sp>
        <p:nvSpPr>
          <p:cNvPr id="13" name="Rounded Rectangle 12"/>
          <p:cNvSpPr/>
          <p:nvPr/>
        </p:nvSpPr>
        <p:spPr>
          <a:xfrm>
            <a:off x="5089171" y="4128743"/>
            <a:ext cx="2340000" cy="32766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bismark</a:t>
            </a:r>
            <a:r>
              <a:rPr lang="en-GB" dirty="0" smtClean="0"/>
              <a:t> meth extract</a:t>
            </a:r>
            <a:endParaRPr lang="en-GB" dirty="0"/>
          </a:p>
        </p:txBody>
      </p:sp>
      <p:sp>
        <p:nvSpPr>
          <p:cNvPr id="18" name="Rounded Rectangle 17"/>
          <p:cNvSpPr/>
          <p:nvPr/>
        </p:nvSpPr>
        <p:spPr>
          <a:xfrm>
            <a:off x="7977151" y="3144601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samtools</a:t>
            </a:r>
            <a:r>
              <a:rPr lang="en-GB" dirty="0" smtClean="0"/>
              <a:t> sort</a:t>
            </a:r>
            <a:endParaRPr lang="en-GB" dirty="0"/>
          </a:p>
        </p:txBody>
      </p:sp>
      <p:sp>
        <p:nvSpPr>
          <p:cNvPr id="19" name="Rounded Rectangle 18"/>
          <p:cNvSpPr/>
          <p:nvPr/>
        </p:nvSpPr>
        <p:spPr>
          <a:xfrm>
            <a:off x="7977151" y="4148117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preseq</a:t>
            </a:r>
            <a:endParaRPr lang="en-GB" dirty="0"/>
          </a:p>
        </p:txBody>
      </p:sp>
      <p:sp>
        <p:nvSpPr>
          <p:cNvPr id="20" name="Rounded Rectangle 19"/>
          <p:cNvSpPr/>
          <p:nvPr/>
        </p:nvSpPr>
        <p:spPr>
          <a:xfrm>
            <a:off x="7977151" y="4634635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qualimap</a:t>
            </a:r>
            <a:endParaRPr lang="en-GB" dirty="0"/>
          </a:p>
        </p:txBody>
      </p:sp>
      <p:sp>
        <p:nvSpPr>
          <p:cNvPr id="21" name="Rounded Rectangle 20"/>
          <p:cNvSpPr/>
          <p:nvPr/>
        </p:nvSpPr>
        <p:spPr>
          <a:xfrm>
            <a:off x="7977151" y="3646359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picard</a:t>
            </a:r>
            <a:endParaRPr lang="en-GB" dirty="0"/>
          </a:p>
        </p:txBody>
      </p:sp>
      <p:sp>
        <p:nvSpPr>
          <p:cNvPr id="22" name="Rounded Rectangle 21"/>
          <p:cNvSpPr/>
          <p:nvPr/>
        </p:nvSpPr>
        <p:spPr>
          <a:xfrm>
            <a:off x="5089171" y="5921249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multiqc</a:t>
            </a:r>
            <a:endParaRPr lang="en-GB" dirty="0"/>
          </a:p>
        </p:txBody>
      </p:sp>
      <p:sp>
        <p:nvSpPr>
          <p:cNvPr id="23" name="Rounded Rectangle 22"/>
          <p:cNvSpPr/>
          <p:nvPr/>
        </p:nvSpPr>
        <p:spPr>
          <a:xfrm>
            <a:off x="2178331" y="3606449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trim_galore</a:t>
            </a:r>
            <a:endParaRPr lang="en-GB" dirty="0"/>
          </a:p>
        </p:txBody>
      </p:sp>
      <p:cxnSp>
        <p:nvCxnSpPr>
          <p:cNvPr id="4" name="Straight Arrow Connector 3"/>
          <p:cNvCxnSpPr>
            <a:stCxn id="9" idx="2"/>
            <a:endCxn id="23" idx="0"/>
          </p:cNvCxnSpPr>
          <p:nvPr/>
        </p:nvCxnSpPr>
        <p:spPr>
          <a:xfrm>
            <a:off x="3348331" y="3432351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2"/>
            <a:endCxn id="12" idx="0"/>
          </p:cNvCxnSpPr>
          <p:nvPr/>
        </p:nvCxnSpPr>
        <p:spPr>
          <a:xfrm>
            <a:off x="6259171" y="3452887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2"/>
            <a:endCxn id="13" idx="0"/>
          </p:cNvCxnSpPr>
          <p:nvPr/>
        </p:nvCxnSpPr>
        <p:spPr>
          <a:xfrm>
            <a:off x="6259171" y="3954645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2"/>
            <a:endCxn id="21" idx="0"/>
          </p:cNvCxnSpPr>
          <p:nvPr/>
        </p:nvCxnSpPr>
        <p:spPr>
          <a:xfrm>
            <a:off x="9147151" y="3472261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1" idx="2"/>
            <a:endCxn id="19" idx="0"/>
          </p:cNvCxnSpPr>
          <p:nvPr/>
        </p:nvCxnSpPr>
        <p:spPr>
          <a:xfrm>
            <a:off x="9147151" y="3974019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9" idx="2"/>
            <a:endCxn id="20" idx="0"/>
          </p:cNvCxnSpPr>
          <p:nvPr/>
        </p:nvCxnSpPr>
        <p:spPr>
          <a:xfrm>
            <a:off x="9147151" y="4475777"/>
            <a:ext cx="0" cy="15885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23" idx="2"/>
            <a:endCxn id="10" idx="1"/>
          </p:cNvCxnSpPr>
          <p:nvPr/>
        </p:nvCxnSpPr>
        <p:spPr>
          <a:xfrm rot="5400000" flipH="1" flipV="1">
            <a:off x="3896225" y="2741163"/>
            <a:ext cx="645052" cy="1740840"/>
          </a:xfrm>
          <a:prstGeom prst="bentConnector4">
            <a:avLst>
              <a:gd name="adj1" fmla="val -35439"/>
              <a:gd name="adj2" fmla="val 83604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2"/>
            <a:endCxn id="18" idx="1"/>
          </p:cNvCxnSpPr>
          <p:nvPr/>
        </p:nvCxnSpPr>
        <p:spPr>
          <a:xfrm rot="5400000" flipH="1" flipV="1">
            <a:off x="6544175" y="3023427"/>
            <a:ext cx="1147972" cy="1717980"/>
          </a:xfrm>
          <a:prstGeom prst="bentConnector4">
            <a:avLst>
              <a:gd name="adj1" fmla="val -19913"/>
              <a:gd name="adj2" fmla="val 84052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0" idx="2"/>
            <a:endCxn id="22" idx="3"/>
          </p:cNvCxnSpPr>
          <p:nvPr/>
        </p:nvCxnSpPr>
        <p:spPr>
          <a:xfrm rot="5400000">
            <a:off x="7726769" y="4664697"/>
            <a:ext cx="1122784" cy="1717980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420663" y="2524613"/>
            <a:ext cx="184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Pre-alignment QC</a:t>
            </a:r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4945830" y="2524613"/>
            <a:ext cx="2626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Alignment &amp; Meth Extract</a:t>
            </a:r>
            <a:endParaRPr lang="en-GB" dirty="0"/>
          </a:p>
        </p:txBody>
      </p:sp>
      <p:sp>
        <p:nvSpPr>
          <p:cNvPr id="49" name="TextBox 48"/>
          <p:cNvSpPr txBox="1"/>
          <p:nvPr/>
        </p:nvSpPr>
        <p:spPr>
          <a:xfrm>
            <a:off x="8180474" y="2524613"/>
            <a:ext cx="192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Post-alignment QC</a:t>
            </a:r>
            <a:endParaRPr lang="en-GB" dirty="0"/>
          </a:p>
        </p:txBody>
      </p:sp>
      <p:sp>
        <p:nvSpPr>
          <p:cNvPr id="58" name="TextBox 57"/>
          <p:cNvSpPr txBox="1"/>
          <p:nvPr/>
        </p:nvSpPr>
        <p:spPr>
          <a:xfrm>
            <a:off x="5648234" y="5429472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Summarise</a:t>
            </a:r>
            <a:endParaRPr lang="en-GB" dirty="0"/>
          </a:p>
        </p:txBody>
      </p:sp>
      <p:sp>
        <p:nvSpPr>
          <p:cNvPr id="60" name="TextBox 59"/>
          <p:cNvSpPr txBox="1"/>
          <p:nvPr/>
        </p:nvSpPr>
        <p:spPr>
          <a:xfrm>
            <a:off x="3913003" y="1070475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Data Preparation</a:t>
            </a:r>
            <a:endParaRPr lang="en-GB" dirty="0"/>
          </a:p>
        </p:txBody>
      </p:sp>
      <p:cxnSp>
        <p:nvCxnSpPr>
          <p:cNvPr id="61" name="Straight Arrow Connector 60"/>
          <p:cNvCxnSpPr>
            <a:stCxn id="8" idx="2"/>
            <a:endCxn id="47" idx="0"/>
          </p:cNvCxnSpPr>
          <p:nvPr/>
        </p:nvCxnSpPr>
        <p:spPr>
          <a:xfrm flipH="1">
            <a:off x="3341620" y="2185043"/>
            <a:ext cx="6711" cy="33957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" idx="2"/>
            <a:endCxn id="48" idx="0"/>
          </p:cNvCxnSpPr>
          <p:nvPr/>
        </p:nvCxnSpPr>
        <p:spPr>
          <a:xfrm>
            <a:off x="6259170" y="2189202"/>
            <a:ext cx="1" cy="33541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43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2506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 smtClean="0">
                <a:solidFill>
                  <a:srgbClr val="7030A0"/>
                </a:solidFill>
              </a:rPr>
              <a:t>Bismark</a:t>
            </a:r>
            <a:r>
              <a:rPr lang="en-GB" sz="2400" dirty="0" smtClean="0">
                <a:solidFill>
                  <a:srgbClr val="7030A0"/>
                </a:solidFill>
              </a:rPr>
              <a:t> alignment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24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3092" y="1152329"/>
            <a:ext cx="10692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bismark</a:t>
            </a:r>
            <a:r>
              <a:rPr lang="en-GB" dirty="0" smtClean="0"/>
              <a:t>		A </a:t>
            </a:r>
            <a:r>
              <a:rPr lang="en-GB" dirty="0"/>
              <a:t>tool to map </a:t>
            </a:r>
            <a:r>
              <a:rPr lang="en-GB" dirty="0" err="1"/>
              <a:t>bisulfite</a:t>
            </a:r>
            <a:r>
              <a:rPr lang="en-GB" dirty="0"/>
              <a:t> converted sequence reads and determine cytosine methylation states</a:t>
            </a:r>
            <a:endParaRPr lang="en-GB" dirty="0" smtClean="0"/>
          </a:p>
          <a:p>
            <a:r>
              <a:rPr lang="en-GB" dirty="0" smtClean="0"/>
              <a:t>Version		</a:t>
            </a:r>
            <a:r>
              <a:rPr lang="hr-HR" dirty="0" smtClean="0"/>
              <a:t>0.16.3 </a:t>
            </a:r>
          </a:p>
          <a:p>
            <a:r>
              <a:rPr lang="en-GB" dirty="0" smtClean="0"/>
              <a:t>Download	http://</a:t>
            </a:r>
            <a:r>
              <a:rPr lang="en-GB" dirty="0" err="1" smtClean="0"/>
              <a:t>www.bioinformatics.babraham.ac.uk</a:t>
            </a:r>
            <a:r>
              <a:rPr lang="en-GB" dirty="0" smtClean="0"/>
              <a:t>/projects/</a:t>
            </a:r>
            <a:r>
              <a:rPr lang="en-GB" dirty="0" err="1" smtClean="0"/>
              <a:t>bismark</a:t>
            </a:r>
            <a:r>
              <a:rPr lang="en-GB" dirty="0" smtClean="0"/>
              <a:t>/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39680" y="2549903"/>
            <a:ext cx="1073563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Terminal:</a:t>
            </a:r>
          </a:p>
          <a:p>
            <a:endParaRPr lang="en-GB" dirty="0"/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$ </a:t>
            </a:r>
            <a:r>
              <a:rPr lang="en-US" sz="1600" dirty="0" err="1" smtClean="0">
                <a:effectLst/>
                <a:latin typeface="Monaco" charset="0"/>
                <a:ea typeface="Monaco" charset="0"/>
                <a:cs typeface="Monaco" charset="0"/>
              </a:rPr>
              <a:t>bismark</a:t>
            </a:r>
            <a:r>
              <a:rPr lang="en-US" sz="1600" dirty="0" smtClean="0">
                <a:effectLst/>
                <a:latin typeface="Monaco" charset="0"/>
                <a:ea typeface="Monaco" charset="0"/>
                <a:cs typeface="Monaco" charset="0"/>
              </a:rPr>
              <a:t> --bowtie2 </a:t>
            </a:r>
            <a:r>
              <a:rPr lang="en-GB" sz="1600" dirty="0" smtClean="0">
                <a:latin typeface="Monaco" charset="0"/>
                <a:ea typeface="Monaco" charset="0"/>
                <a:cs typeface="Monaco" charset="0"/>
              </a:rPr>
              <a:t>NGSchool_GRCh38_Chr1_region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\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-1 </a:t>
            </a:r>
            <a:r>
              <a:rPr lang="tr-TR" sz="1600" dirty="0" smtClean="0">
                <a:latin typeface="Monaco" charset="0"/>
                <a:ea typeface="Monaco" charset="0"/>
                <a:cs typeface="Monaco" charset="0"/>
              </a:rPr>
              <a:t>mkbs_sim_1000000_0.25</a:t>
            </a:r>
            <a:r>
              <a:rPr lang="de-DE" sz="1600" dirty="0" smtClean="0">
                <a:latin typeface="Monaco" charset="0"/>
                <a:ea typeface="Monaco" charset="0"/>
                <a:cs typeface="Monaco" charset="0"/>
              </a:rPr>
              <a:t>_1_val_1.fq.gz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-2 </a:t>
            </a:r>
            <a:r>
              <a:rPr lang="tr-TR" sz="1600" dirty="0" smtClean="0">
                <a:latin typeface="Monaco" charset="0"/>
                <a:ea typeface="Monaco" charset="0"/>
                <a:cs typeface="Monaco" charset="0"/>
              </a:rPr>
              <a:t>mkbs_sim_1000000_0.25</a:t>
            </a:r>
            <a:r>
              <a:rPr lang="de-DE" sz="1600" dirty="0" smtClean="0">
                <a:latin typeface="Monaco" charset="0"/>
                <a:ea typeface="Monaco" charset="0"/>
                <a:cs typeface="Monaco" charset="0"/>
              </a:rPr>
              <a:t>_2_val_2.fq.gz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ea typeface="Courier" charset="0"/>
              <a:cs typeface="Courier" charset="0"/>
            </a:endParaRPr>
          </a:p>
          <a:p>
            <a:r>
              <a:rPr lang="en-US" dirty="0" smtClean="0">
                <a:ea typeface="Courier" charset="0"/>
                <a:cs typeface="Courier" charset="0"/>
              </a:rPr>
              <a:t>Output:</a:t>
            </a:r>
          </a:p>
          <a:p>
            <a:endParaRPr lang="en-GB" dirty="0" smtClean="0"/>
          </a:p>
          <a:p>
            <a:r>
              <a:rPr lang="en-GB" dirty="0" smtClean="0"/>
              <a:t>	</a:t>
            </a:r>
            <a:r>
              <a:rPr lang="en-GB" i="1" dirty="0" smtClean="0">
                <a:latin typeface="Courier" charset="0"/>
                <a:ea typeface="Courier" charset="0"/>
                <a:cs typeface="Courier" charset="0"/>
              </a:rPr>
              <a:t>mkbs_sim_1000000_0.25_1_val_1_bismark_bt2_PE_report.txt</a:t>
            </a:r>
          </a:p>
          <a:p>
            <a:r>
              <a:rPr lang="en-GB" i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i="1" dirty="0" smtClean="0">
                <a:latin typeface="Courier" charset="0"/>
                <a:ea typeface="Courier" charset="0"/>
                <a:cs typeface="Courier" charset="0"/>
              </a:rPr>
              <a:t>mkbs_sim_1000000_0.25_1_val_1_bismark_bt2_pe.bam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			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ight Brace 9"/>
          <p:cNvSpPr/>
          <p:nvPr/>
        </p:nvSpPr>
        <p:spPr>
          <a:xfrm rot="16200000">
            <a:off x="3033943" y="2448181"/>
            <a:ext cx="215073" cy="1077687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Brace 11"/>
          <p:cNvSpPr/>
          <p:nvPr/>
        </p:nvSpPr>
        <p:spPr>
          <a:xfrm rot="16200000">
            <a:off x="5317905" y="1353733"/>
            <a:ext cx="215073" cy="3276602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180561" y="2571710"/>
            <a:ext cx="2243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5"/>
                </a:solidFill>
              </a:rPr>
              <a:t>Reference Genome Location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53701" y="2573457"/>
            <a:ext cx="1676741" cy="30777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5"/>
                </a:solidFill>
              </a:rPr>
              <a:t>Use bowtie2 (&gt;50nt)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20" name="Right Brace 19"/>
          <p:cNvSpPr/>
          <p:nvPr/>
        </p:nvSpPr>
        <p:spPr>
          <a:xfrm rot="5400000">
            <a:off x="3683310" y="1454079"/>
            <a:ext cx="215073" cy="4625545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3498836" y="3831639"/>
            <a:ext cx="681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5"/>
                </a:solidFill>
              </a:rPr>
              <a:t>Read 1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60034" y="3831640"/>
            <a:ext cx="681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5"/>
                </a:solidFill>
              </a:rPr>
              <a:t>Read 2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23" name="Right Brace 22"/>
          <p:cNvSpPr/>
          <p:nvPr/>
        </p:nvSpPr>
        <p:spPr>
          <a:xfrm rot="5400000">
            <a:off x="8456250" y="1434041"/>
            <a:ext cx="215073" cy="4665624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ounded Rectangle 24"/>
          <p:cNvSpPr/>
          <p:nvPr/>
        </p:nvSpPr>
        <p:spPr>
          <a:xfrm>
            <a:off x="8481059" y="5753101"/>
            <a:ext cx="3588363" cy="647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OSX Trouble Shooting: </a:t>
            </a:r>
          </a:p>
          <a:p>
            <a:r>
              <a:rPr lang="en-GB" sz="1400" dirty="0" smtClean="0"/>
              <a:t>Some versions of </a:t>
            </a:r>
            <a:r>
              <a:rPr lang="en-GB" sz="1400" dirty="0" err="1" smtClean="0"/>
              <a:t>bismark</a:t>
            </a:r>
            <a:r>
              <a:rPr lang="en-GB" sz="1400" dirty="0" smtClean="0"/>
              <a:t> use </a:t>
            </a:r>
            <a:r>
              <a:rPr lang="en-GB" sz="1400" dirty="0" err="1" smtClean="0"/>
              <a:t>zcat</a:t>
            </a:r>
            <a:endParaRPr lang="en-GB" sz="1400" dirty="0"/>
          </a:p>
          <a:p>
            <a:r>
              <a:rPr lang="en-GB" sz="1400" dirty="0" smtClean="0"/>
              <a:t>Fix by using </a:t>
            </a:r>
            <a:r>
              <a:rPr lang="en-GB" sz="1400" dirty="0" err="1" smtClean="0"/>
              <a:t>sed</a:t>
            </a:r>
            <a:r>
              <a:rPr lang="en-GB" sz="1400" dirty="0" smtClean="0"/>
              <a:t> to replace </a:t>
            </a:r>
            <a:r>
              <a:rPr lang="en-GB" sz="1400" dirty="0" err="1" smtClean="0"/>
              <a:t>zcat</a:t>
            </a:r>
            <a:r>
              <a:rPr lang="en-GB" sz="1400" dirty="0" smtClean="0"/>
              <a:t> with </a:t>
            </a:r>
            <a:r>
              <a:rPr lang="en-GB" sz="1400" dirty="0" err="1" smtClean="0"/>
              <a:t>gunzip</a:t>
            </a:r>
            <a:r>
              <a:rPr lang="en-GB" sz="1400" dirty="0" smtClean="0"/>
              <a:t> -c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58319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2746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 smtClean="0">
                <a:solidFill>
                  <a:srgbClr val="7030A0"/>
                </a:solidFill>
              </a:rPr>
              <a:t>Bismark</a:t>
            </a:r>
            <a:r>
              <a:rPr lang="en-GB" sz="2400" dirty="0" smtClean="0">
                <a:solidFill>
                  <a:srgbClr val="7030A0"/>
                </a:solidFill>
              </a:rPr>
              <a:t> </a:t>
            </a:r>
            <a:r>
              <a:rPr lang="en-GB" sz="2400" dirty="0" err="1" smtClean="0">
                <a:solidFill>
                  <a:srgbClr val="7030A0"/>
                </a:solidFill>
              </a:rPr>
              <a:t>Deduplicate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25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092" y="1152329"/>
            <a:ext cx="10692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bismark</a:t>
            </a:r>
            <a:r>
              <a:rPr lang="en-GB" dirty="0" smtClean="0"/>
              <a:t>		A </a:t>
            </a:r>
            <a:r>
              <a:rPr lang="en-GB" dirty="0"/>
              <a:t>tool to map </a:t>
            </a:r>
            <a:r>
              <a:rPr lang="en-GB" dirty="0" err="1"/>
              <a:t>bisulfite</a:t>
            </a:r>
            <a:r>
              <a:rPr lang="en-GB" dirty="0"/>
              <a:t> converted sequence reads and determine cytosine methylation states</a:t>
            </a:r>
            <a:endParaRPr lang="en-GB" dirty="0" smtClean="0"/>
          </a:p>
          <a:p>
            <a:r>
              <a:rPr lang="en-GB" dirty="0" smtClean="0"/>
              <a:t>Version		</a:t>
            </a:r>
            <a:r>
              <a:rPr lang="hr-HR" dirty="0" smtClean="0"/>
              <a:t>0.16.3 </a:t>
            </a:r>
          </a:p>
          <a:p>
            <a:r>
              <a:rPr lang="en-GB" dirty="0" smtClean="0"/>
              <a:t>Download	http://</a:t>
            </a:r>
            <a:r>
              <a:rPr lang="en-GB" dirty="0" err="1" smtClean="0"/>
              <a:t>www.bioinformatics.babraham.ac.uk</a:t>
            </a:r>
            <a:r>
              <a:rPr lang="en-GB" dirty="0" smtClean="0"/>
              <a:t>/projects/</a:t>
            </a:r>
            <a:r>
              <a:rPr lang="en-GB" dirty="0" err="1" smtClean="0"/>
              <a:t>bismark</a:t>
            </a:r>
            <a:r>
              <a:rPr lang="en-GB" dirty="0" smtClean="0"/>
              <a:t>/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39680" y="2549903"/>
            <a:ext cx="1073563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Terminal:</a:t>
            </a:r>
          </a:p>
          <a:p>
            <a:endParaRPr lang="en-GB" dirty="0"/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$ </a:t>
            </a:r>
            <a:r>
              <a:rPr lang="en-US" sz="1600" dirty="0" err="1" smtClean="0">
                <a:effectLst/>
                <a:latin typeface="Monaco" charset="0"/>
                <a:ea typeface="Monaco" charset="0"/>
                <a:cs typeface="Monaco" charset="0"/>
              </a:rPr>
              <a:t>deduplicate_bismark</a:t>
            </a:r>
            <a:r>
              <a:rPr lang="en-US" sz="1600" dirty="0" smtClean="0">
                <a:effectLst/>
                <a:latin typeface="Monaco" charset="0"/>
                <a:ea typeface="Monaco" charset="0"/>
                <a:cs typeface="Monaco" charset="0"/>
              </a:rPr>
              <a:t> -p –bam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GB" sz="1600" i="1" dirty="0" smtClean="0">
                <a:latin typeface="Courier" charset="0"/>
                <a:ea typeface="Courier" charset="0"/>
                <a:cs typeface="Courier" charset="0"/>
              </a:rPr>
              <a:t>mkbs_sim_1000000_0.25_1_val_1_bismark_bt2_pe.bam</a:t>
            </a:r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ea typeface="Courier" charset="0"/>
              <a:cs typeface="Courier" charset="0"/>
            </a:endParaRPr>
          </a:p>
          <a:p>
            <a:r>
              <a:rPr lang="en-US" dirty="0" smtClean="0">
                <a:ea typeface="Courier" charset="0"/>
                <a:cs typeface="Courier" charset="0"/>
              </a:rPr>
              <a:t>Output:</a:t>
            </a:r>
          </a:p>
          <a:p>
            <a:endParaRPr lang="en-GB" dirty="0" smtClean="0"/>
          </a:p>
          <a:p>
            <a:r>
              <a:rPr lang="en-GB" dirty="0" smtClean="0"/>
              <a:t>	 </a:t>
            </a:r>
            <a:r>
              <a:rPr lang="en-GB" i="1" dirty="0" smtClean="0">
                <a:latin typeface="Courier" charset="0"/>
                <a:ea typeface="Courier" charset="0"/>
                <a:cs typeface="Courier" charset="0"/>
              </a:rPr>
              <a:t>mkbs_sim_1000000_0.25_1_val_1_bismark_bt2_pe.deduplicated.bam</a:t>
            </a:r>
          </a:p>
          <a:p>
            <a:r>
              <a:rPr lang="en-GB" i="1" dirty="0" smtClean="0">
                <a:latin typeface="Courier" charset="0"/>
                <a:ea typeface="Courier" charset="0"/>
                <a:cs typeface="Courier" charset="0"/>
              </a:rPr>
              <a:t>       mkbs_sim_1000000_0.25_1_val_1_bismark_bt2_pe.deduplication_report.txt</a:t>
            </a:r>
            <a:endParaRPr lang="en-GB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	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ight Brace 8"/>
          <p:cNvSpPr/>
          <p:nvPr/>
        </p:nvSpPr>
        <p:spPr>
          <a:xfrm rot="16200000">
            <a:off x="4039949" y="2844433"/>
            <a:ext cx="215073" cy="300390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Brace 9"/>
          <p:cNvSpPr/>
          <p:nvPr/>
        </p:nvSpPr>
        <p:spPr>
          <a:xfrm rot="16200000">
            <a:off x="6566386" y="1348723"/>
            <a:ext cx="215073" cy="3276602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 rot="-900000">
            <a:off x="5709739" y="2336543"/>
            <a:ext cx="2206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 smtClean="0">
                <a:solidFill>
                  <a:schemeClr val="accent5"/>
                </a:solidFill>
              </a:rPr>
              <a:t>Bismark</a:t>
            </a:r>
            <a:r>
              <a:rPr lang="en-GB" sz="1400" dirty="0" smtClean="0">
                <a:solidFill>
                  <a:schemeClr val="accent5"/>
                </a:solidFill>
              </a:rPr>
              <a:t> alignment BAM file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-900000">
            <a:off x="3897880" y="2495196"/>
            <a:ext cx="980076" cy="30777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5"/>
                </a:solidFill>
              </a:rPr>
              <a:t>Paired-end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22" name="Right Brace 21"/>
          <p:cNvSpPr/>
          <p:nvPr/>
        </p:nvSpPr>
        <p:spPr>
          <a:xfrm rot="16200000">
            <a:off x="4532657" y="2779428"/>
            <a:ext cx="215073" cy="451694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 rot="-900000">
            <a:off x="4479578" y="2409820"/>
            <a:ext cx="1639808" cy="30777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5"/>
                </a:solidFill>
              </a:rPr>
              <a:t>Output BAM format</a:t>
            </a:r>
            <a:endParaRPr lang="en-GB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960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3961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 smtClean="0">
                <a:solidFill>
                  <a:srgbClr val="7030A0"/>
                </a:solidFill>
              </a:rPr>
              <a:t>Bismark</a:t>
            </a:r>
            <a:r>
              <a:rPr lang="en-GB" sz="2400" dirty="0" smtClean="0">
                <a:solidFill>
                  <a:srgbClr val="7030A0"/>
                </a:solidFill>
              </a:rPr>
              <a:t> methylation extractor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26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092" y="1152329"/>
            <a:ext cx="10692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bismark</a:t>
            </a:r>
            <a:r>
              <a:rPr lang="en-GB" dirty="0" smtClean="0"/>
              <a:t>		A </a:t>
            </a:r>
            <a:r>
              <a:rPr lang="en-GB" dirty="0"/>
              <a:t>tool to map </a:t>
            </a:r>
            <a:r>
              <a:rPr lang="en-GB" dirty="0" err="1"/>
              <a:t>bisulfite</a:t>
            </a:r>
            <a:r>
              <a:rPr lang="en-GB" dirty="0"/>
              <a:t> converted sequence reads and determine cytosine methylation states</a:t>
            </a:r>
            <a:endParaRPr lang="en-GB" dirty="0" smtClean="0"/>
          </a:p>
          <a:p>
            <a:r>
              <a:rPr lang="en-GB" dirty="0" smtClean="0"/>
              <a:t>Version		</a:t>
            </a:r>
            <a:r>
              <a:rPr lang="hr-HR" dirty="0" smtClean="0"/>
              <a:t>0.16.3 </a:t>
            </a:r>
          </a:p>
          <a:p>
            <a:r>
              <a:rPr lang="en-GB" dirty="0" smtClean="0"/>
              <a:t>Download	http://</a:t>
            </a:r>
            <a:r>
              <a:rPr lang="en-GB" dirty="0" err="1" smtClean="0"/>
              <a:t>www.bioinformatics.babraham.ac.uk</a:t>
            </a:r>
            <a:r>
              <a:rPr lang="en-GB" dirty="0" smtClean="0"/>
              <a:t>/projects/</a:t>
            </a:r>
            <a:r>
              <a:rPr lang="en-GB" dirty="0" err="1" smtClean="0"/>
              <a:t>bismark</a:t>
            </a:r>
            <a:r>
              <a:rPr lang="en-GB" dirty="0" smtClean="0"/>
              <a:t>/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39680" y="2549903"/>
            <a:ext cx="1067632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Terminal:</a:t>
            </a:r>
            <a:endParaRPr lang="en-GB" dirty="0"/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$ </a:t>
            </a:r>
            <a:r>
              <a:rPr lang="en-US" sz="1600" dirty="0" err="1" smtClean="0">
                <a:effectLst/>
                <a:latin typeface="Monaco" charset="0"/>
                <a:ea typeface="Monaco" charset="0"/>
                <a:cs typeface="Monaco" charset="0"/>
              </a:rPr>
              <a:t>bismark_methylation_extractor</a:t>
            </a:r>
            <a:r>
              <a:rPr lang="en-US" sz="1600" dirty="0" smtClean="0">
                <a:effectLst/>
                <a:latin typeface="Monaco" charset="0"/>
                <a:ea typeface="Monaco" charset="0"/>
                <a:cs typeface="Monaco" charset="0"/>
              </a:rPr>
              <a:t> --ignore_r2 1 --ignore_3prime_r2 2 \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      </a:t>
            </a:r>
            <a:r>
              <a:rPr lang="en-US" sz="1600" dirty="0" smtClean="0">
                <a:effectLst/>
                <a:latin typeface="Monaco" charset="0"/>
                <a:ea typeface="Monaco" charset="0"/>
                <a:cs typeface="Monaco" charset="0"/>
              </a:rPr>
              <a:t>--</a:t>
            </a:r>
            <a:r>
              <a:rPr lang="en-US" sz="1600" dirty="0" err="1" smtClean="0">
                <a:effectLst/>
                <a:latin typeface="Monaco" charset="0"/>
                <a:ea typeface="Monaco" charset="0"/>
                <a:cs typeface="Monaco" charset="0"/>
              </a:rPr>
              <a:t>bedGraph</a:t>
            </a:r>
            <a:r>
              <a:rPr lang="en-US" sz="1600" dirty="0" smtClean="0">
                <a:effectLst/>
                <a:latin typeface="Monaco" charset="0"/>
                <a:ea typeface="Monaco" charset="0"/>
                <a:cs typeface="Monaco" charset="0"/>
              </a:rPr>
              <a:t> --</a:t>
            </a:r>
            <a:r>
              <a:rPr lang="en-US" sz="1600" dirty="0" err="1" smtClean="0">
                <a:effectLst/>
                <a:latin typeface="Monaco" charset="0"/>
                <a:ea typeface="Monaco" charset="0"/>
                <a:cs typeface="Monaco" charset="0"/>
              </a:rPr>
              <a:t>gzip</a:t>
            </a:r>
            <a:r>
              <a:rPr lang="en-US" sz="1600" dirty="0" smtClean="0">
                <a:effectLst/>
                <a:latin typeface="Monaco" charset="0"/>
                <a:ea typeface="Monaco" charset="0"/>
                <a:cs typeface="Monaco" charset="0"/>
              </a:rPr>
              <a:t> -p --</a:t>
            </a:r>
            <a:r>
              <a:rPr lang="en-US" sz="1600" dirty="0" err="1" smtClean="0">
                <a:effectLst/>
                <a:latin typeface="Monaco" charset="0"/>
                <a:ea typeface="Monaco" charset="0"/>
                <a:cs typeface="Monaco" charset="0"/>
              </a:rPr>
              <a:t>no_overlap</a:t>
            </a:r>
            <a:r>
              <a:rPr lang="en-US" sz="1600" dirty="0" smtClean="0">
                <a:effectLst/>
                <a:latin typeface="Monaco" charset="0"/>
                <a:ea typeface="Monaco" charset="0"/>
                <a:cs typeface="Monaco" charset="0"/>
              </a:rPr>
              <a:t> --report \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     </a:t>
            </a:r>
          </a:p>
          <a:p>
            <a:endParaRPr lang="en-US" sz="1600" dirty="0">
              <a:effectLst/>
              <a:latin typeface="Monaco" charset="0"/>
              <a:ea typeface="Monaco" charset="0"/>
              <a:cs typeface="Monaco" charset="0"/>
            </a:endParaRPr>
          </a:p>
          <a:p>
            <a:r>
              <a:rPr lang="en-US" sz="1600" dirty="0" smtClean="0">
                <a:effectLst/>
                <a:latin typeface="Monaco" charset="0"/>
                <a:ea typeface="Monaco" charset="0"/>
                <a:cs typeface="Monaco" charset="0"/>
              </a:rPr>
              <a:t>	  mkbs_sim_1000000_0.25_1_val_1_bismark_bt2_pe.deduplicated.bam</a:t>
            </a:r>
            <a:endParaRPr lang="en-US" dirty="0" smtClean="0">
              <a:ea typeface="Courier" charset="0"/>
              <a:cs typeface="Courier" charset="0"/>
            </a:endParaRPr>
          </a:p>
          <a:p>
            <a:endParaRPr lang="en-US" dirty="0" smtClean="0">
              <a:ea typeface="Courier" charset="0"/>
              <a:cs typeface="Courier" charset="0"/>
            </a:endParaRPr>
          </a:p>
          <a:p>
            <a:endParaRPr lang="en-US" dirty="0" smtClean="0">
              <a:ea typeface="Courier" charset="0"/>
              <a:cs typeface="Courier" charset="0"/>
            </a:endParaRPr>
          </a:p>
          <a:p>
            <a:r>
              <a:rPr lang="en-US" dirty="0" smtClean="0">
                <a:ea typeface="Courier" charset="0"/>
                <a:cs typeface="Courier" charset="0"/>
              </a:rPr>
              <a:t>Output:</a:t>
            </a:r>
            <a:endParaRPr lang="en-GB" dirty="0" smtClean="0"/>
          </a:p>
          <a:p>
            <a:r>
              <a:rPr lang="en-GB" dirty="0"/>
              <a:t> </a:t>
            </a:r>
            <a:r>
              <a:rPr lang="en-GB" dirty="0" smtClean="0"/>
              <a:t>               </a:t>
            </a:r>
            <a:r>
              <a:rPr lang="en-GB" sz="1600" i="1" dirty="0" smtClean="0">
                <a:latin typeface="Courier" charset="0"/>
                <a:ea typeface="Courier" charset="0"/>
                <a:cs typeface="Courier" charset="0"/>
              </a:rPr>
              <a:t>mkbs_sim_1000000_0.25_1_val_1_bismark_bt2_pe.deduplicated.M-bias.txt</a:t>
            </a:r>
          </a:p>
          <a:p>
            <a:r>
              <a:rPr lang="en-GB" sz="1600" i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GB" sz="1600" i="1" dirty="0" smtClean="0">
                <a:latin typeface="Courier" charset="0"/>
                <a:ea typeface="Courier" charset="0"/>
                <a:cs typeface="Courier" charset="0"/>
              </a:rPr>
              <a:t>      mkbs_sim_1000000_0.25_1_val_1_bismark_bt2_pe.deduplicated.M-bias_R1.png</a:t>
            </a:r>
          </a:p>
          <a:p>
            <a:r>
              <a:rPr lang="en-GB" sz="1600" i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GB" sz="1600" i="1" dirty="0" smtClean="0">
                <a:latin typeface="Courier" charset="0"/>
                <a:ea typeface="Courier" charset="0"/>
                <a:cs typeface="Courier" charset="0"/>
              </a:rPr>
              <a:t>      mkbs_sim_1000000_0.25_1_val_1_bismark_bt2_pe.deduplicated.M-bias_R2.png</a:t>
            </a:r>
          </a:p>
          <a:p>
            <a:r>
              <a:rPr lang="en-GB" sz="1600" i="1" dirty="0" smtClean="0">
                <a:latin typeface="Courier" charset="0"/>
                <a:ea typeface="Courier" charset="0"/>
                <a:cs typeface="Courier" charset="0"/>
              </a:rPr>
              <a:t>       mkbs_sim_1000000_0.25_1_val_1_bismark_bt2_pe.deduplicated.bedGraph.gz</a:t>
            </a:r>
          </a:p>
          <a:p>
            <a:r>
              <a:rPr lang="en-GB" sz="1600" i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GB" sz="1600" i="1" dirty="0" smtClean="0">
                <a:latin typeface="Courier" charset="0"/>
                <a:ea typeface="Courier" charset="0"/>
                <a:cs typeface="Courier" charset="0"/>
              </a:rPr>
              <a:t>      mkbs_sim_1000000_0.25_1_val_1_bismark_bt2_pe.deduplicated.bismark.cov.gz</a:t>
            </a:r>
          </a:p>
          <a:p>
            <a:r>
              <a:rPr lang="en-GB" sz="1600" i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GB" sz="1600" i="1" dirty="0" smtClean="0">
                <a:latin typeface="Courier" charset="0"/>
                <a:ea typeface="Courier" charset="0"/>
                <a:cs typeface="Courier" charset="0"/>
              </a:rPr>
              <a:t>      mkbs_sim_1000000_0.25_1_val_1_bismark_bt2_pe.deduplicated_splitting_report.txt</a:t>
            </a:r>
          </a:p>
        </p:txBody>
      </p:sp>
      <p:sp>
        <p:nvSpPr>
          <p:cNvPr id="10" name="Right Brace 9"/>
          <p:cNvSpPr/>
          <p:nvPr/>
        </p:nvSpPr>
        <p:spPr>
          <a:xfrm rot="5400000">
            <a:off x="5207969" y="436138"/>
            <a:ext cx="215073" cy="7489354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4581979" y="4199782"/>
            <a:ext cx="2424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 smtClean="0">
                <a:solidFill>
                  <a:schemeClr val="accent5"/>
                </a:solidFill>
              </a:rPr>
              <a:t>Bismark</a:t>
            </a:r>
            <a:r>
              <a:rPr lang="en-GB" sz="1400" dirty="0" smtClean="0">
                <a:solidFill>
                  <a:schemeClr val="accent5"/>
                </a:solidFill>
              </a:rPr>
              <a:t> </a:t>
            </a:r>
            <a:r>
              <a:rPr lang="en-GB" sz="1400" dirty="0" err="1" smtClean="0">
                <a:solidFill>
                  <a:schemeClr val="accent5"/>
                </a:solidFill>
              </a:rPr>
              <a:t>deduplicated</a:t>
            </a:r>
            <a:r>
              <a:rPr lang="en-GB" sz="1400" dirty="0" smtClean="0">
                <a:solidFill>
                  <a:schemeClr val="accent5"/>
                </a:solidFill>
              </a:rPr>
              <a:t> BAM file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18" name="Right Brace 17"/>
          <p:cNvSpPr/>
          <p:nvPr/>
        </p:nvSpPr>
        <p:spPr>
          <a:xfrm rot="16200000">
            <a:off x="5942307" y="2025216"/>
            <a:ext cx="215073" cy="1559343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5160825" y="2443210"/>
            <a:ext cx="1671355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5"/>
                </a:solidFill>
              </a:rPr>
              <a:t>Ignore first 5’ </a:t>
            </a:r>
            <a:r>
              <a:rPr lang="en-GB" sz="1200" dirty="0" err="1" smtClean="0">
                <a:solidFill>
                  <a:schemeClr val="accent5"/>
                </a:solidFill>
              </a:rPr>
              <a:t>bp</a:t>
            </a:r>
            <a:r>
              <a:rPr lang="en-GB" sz="1200" dirty="0" smtClean="0">
                <a:solidFill>
                  <a:schemeClr val="accent5"/>
                </a:solidFill>
              </a:rPr>
              <a:t> Read 2</a:t>
            </a:r>
            <a:endParaRPr lang="en-GB" sz="1200" dirty="0">
              <a:solidFill>
                <a:schemeClr val="accent5"/>
              </a:solidFill>
            </a:endParaRPr>
          </a:p>
        </p:txBody>
      </p:sp>
      <p:sp>
        <p:nvSpPr>
          <p:cNvPr id="20" name="Right Brace 19"/>
          <p:cNvSpPr/>
          <p:nvPr/>
        </p:nvSpPr>
        <p:spPr>
          <a:xfrm rot="16200000">
            <a:off x="8115607" y="1587784"/>
            <a:ext cx="215073" cy="2434205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Brace 20"/>
          <p:cNvSpPr/>
          <p:nvPr/>
        </p:nvSpPr>
        <p:spPr>
          <a:xfrm rot="5400000">
            <a:off x="3898152" y="3317303"/>
            <a:ext cx="215073" cy="248701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ight Brace 22"/>
          <p:cNvSpPr/>
          <p:nvPr/>
        </p:nvSpPr>
        <p:spPr>
          <a:xfrm rot="5400000">
            <a:off x="4862884" y="2732920"/>
            <a:ext cx="215073" cy="1428196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Brace 23"/>
          <p:cNvSpPr/>
          <p:nvPr/>
        </p:nvSpPr>
        <p:spPr>
          <a:xfrm rot="5400000">
            <a:off x="6214023" y="2955119"/>
            <a:ext cx="215073" cy="996680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Brace 25"/>
          <p:cNvSpPr/>
          <p:nvPr/>
        </p:nvSpPr>
        <p:spPr>
          <a:xfrm rot="5400000">
            <a:off x="2150165" y="2856056"/>
            <a:ext cx="215073" cy="1199597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ight Brace 27"/>
          <p:cNvSpPr/>
          <p:nvPr/>
        </p:nvSpPr>
        <p:spPr>
          <a:xfrm rot="5400000">
            <a:off x="3289294" y="3077280"/>
            <a:ext cx="215073" cy="752361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2981373" y="3519218"/>
            <a:ext cx="801438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5"/>
                </a:solidFill>
              </a:rPr>
              <a:t>Compress</a:t>
            </a:r>
            <a:endParaRPr lang="en-GB" sz="1200" dirty="0">
              <a:solidFill>
                <a:schemeClr val="accent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98967" y="3519218"/>
            <a:ext cx="1517467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smtClean="0">
                <a:solidFill>
                  <a:schemeClr val="accent5"/>
                </a:solidFill>
              </a:rPr>
              <a:t>Cytosine </a:t>
            </a:r>
            <a:r>
              <a:rPr lang="en-GB" sz="1200" dirty="0" smtClean="0">
                <a:solidFill>
                  <a:schemeClr val="accent5"/>
                </a:solidFill>
              </a:rPr>
              <a:t>Methylation</a:t>
            </a:r>
            <a:endParaRPr lang="en-GB" sz="1200" dirty="0">
              <a:solidFill>
                <a:schemeClr val="accent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16306" y="3519218"/>
            <a:ext cx="1099019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5"/>
                </a:solidFill>
              </a:rPr>
              <a:t>Final summary</a:t>
            </a:r>
            <a:endParaRPr lang="en-GB" sz="1200" dirty="0">
              <a:solidFill>
                <a:schemeClr val="accent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92038" y="3519218"/>
            <a:ext cx="1278683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5"/>
                </a:solidFill>
              </a:rPr>
              <a:t>Ignore </a:t>
            </a:r>
            <a:r>
              <a:rPr lang="en-GB" sz="1200" smtClean="0">
                <a:solidFill>
                  <a:schemeClr val="accent5"/>
                </a:solidFill>
              </a:rPr>
              <a:t>PE overlap</a:t>
            </a:r>
            <a:endParaRPr lang="en-GB" sz="1200" dirty="0">
              <a:solidFill>
                <a:schemeClr val="accent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35609" y="3519218"/>
            <a:ext cx="340158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smtClean="0">
                <a:solidFill>
                  <a:schemeClr val="accent5"/>
                </a:solidFill>
              </a:rPr>
              <a:t>PE</a:t>
            </a:r>
            <a:endParaRPr lang="en-GB" sz="1200" dirty="0">
              <a:solidFill>
                <a:schemeClr val="accent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33760" y="2442408"/>
            <a:ext cx="2005806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5"/>
                </a:solidFill>
              </a:rPr>
              <a:t>Ignore the last 2 3’ </a:t>
            </a:r>
            <a:r>
              <a:rPr lang="en-GB" sz="1200" dirty="0" err="1" smtClean="0">
                <a:solidFill>
                  <a:schemeClr val="accent5"/>
                </a:solidFill>
              </a:rPr>
              <a:t>bp</a:t>
            </a:r>
            <a:r>
              <a:rPr lang="en-GB" sz="1200" dirty="0" smtClean="0">
                <a:solidFill>
                  <a:schemeClr val="accent5"/>
                </a:solidFill>
              </a:rPr>
              <a:t> Read 2</a:t>
            </a:r>
            <a:endParaRPr lang="en-GB" sz="1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66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 flipV="1">
            <a:off x="2072889" y="1100953"/>
            <a:ext cx="5455011" cy="1202041"/>
          </a:xfrm>
          <a:prstGeom prst="rect">
            <a:avLst/>
          </a:prstGeom>
          <a:solidFill>
            <a:srgbClr val="A5A5A5">
              <a:alpha val="25098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4990440" y="5408936"/>
            <a:ext cx="2537460" cy="1003803"/>
          </a:xfrm>
          <a:prstGeom prst="rect">
            <a:avLst/>
          </a:prstGeom>
          <a:solidFill>
            <a:srgbClr val="A5A5A5">
              <a:alpha val="25098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7881873" y="2524611"/>
            <a:ext cx="2537460" cy="2653044"/>
          </a:xfrm>
          <a:prstGeom prst="rect">
            <a:avLst/>
          </a:prstGeom>
          <a:solidFill>
            <a:schemeClr val="accent2">
              <a:alpha val="250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4993631" y="2524611"/>
            <a:ext cx="2537460" cy="2653043"/>
          </a:xfrm>
          <a:prstGeom prst="rect">
            <a:avLst/>
          </a:prstGeom>
          <a:solidFill>
            <a:srgbClr val="A5A5A5">
              <a:alpha val="25098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2072890" y="2524612"/>
            <a:ext cx="2537460" cy="2657749"/>
          </a:xfrm>
          <a:prstGeom prst="rect">
            <a:avLst/>
          </a:prstGeom>
          <a:solidFill>
            <a:srgbClr val="A5A5A5">
              <a:alpha val="25098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Pipeline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27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573245" y="1351002"/>
            <a:ext cx="1371850" cy="838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Reference </a:t>
            </a:r>
            <a:r>
              <a:rPr lang="en-GB" smtClean="0"/>
              <a:t>Genome Preparation</a:t>
            </a:r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2662406" y="1346843"/>
            <a:ext cx="1371850" cy="838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Generate Read Data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2178331" y="3104691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FastQC</a:t>
            </a:r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>
            <a:off x="5089171" y="3125227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bismark</a:t>
            </a:r>
            <a:r>
              <a:rPr lang="en-GB" dirty="0" smtClean="0"/>
              <a:t> align</a:t>
            </a:r>
            <a:endParaRPr lang="en-GB" dirty="0"/>
          </a:p>
        </p:txBody>
      </p:sp>
      <p:sp>
        <p:nvSpPr>
          <p:cNvPr id="12" name="Rounded Rectangle 11"/>
          <p:cNvSpPr/>
          <p:nvPr/>
        </p:nvSpPr>
        <p:spPr>
          <a:xfrm>
            <a:off x="5089171" y="3626985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bismark</a:t>
            </a:r>
            <a:r>
              <a:rPr lang="en-GB" dirty="0" smtClean="0"/>
              <a:t> </a:t>
            </a:r>
            <a:r>
              <a:rPr lang="en-GB" dirty="0" err="1" smtClean="0"/>
              <a:t>deduplicate</a:t>
            </a:r>
            <a:endParaRPr lang="en-GB" dirty="0"/>
          </a:p>
        </p:txBody>
      </p:sp>
      <p:sp>
        <p:nvSpPr>
          <p:cNvPr id="13" name="Rounded Rectangle 12"/>
          <p:cNvSpPr/>
          <p:nvPr/>
        </p:nvSpPr>
        <p:spPr>
          <a:xfrm>
            <a:off x="5089171" y="4128743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bismark</a:t>
            </a:r>
            <a:r>
              <a:rPr lang="en-GB" dirty="0" smtClean="0"/>
              <a:t> meth extract</a:t>
            </a:r>
            <a:endParaRPr lang="en-GB" dirty="0"/>
          </a:p>
        </p:txBody>
      </p:sp>
      <p:sp>
        <p:nvSpPr>
          <p:cNvPr id="18" name="Rounded Rectangle 17"/>
          <p:cNvSpPr/>
          <p:nvPr/>
        </p:nvSpPr>
        <p:spPr>
          <a:xfrm>
            <a:off x="7977151" y="3144601"/>
            <a:ext cx="2340000" cy="3276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samtools</a:t>
            </a:r>
            <a:r>
              <a:rPr lang="en-GB" dirty="0" smtClean="0"/>
              <a:t> sort</a:t>
            </a:r>
            <a:endParaRPr lang="en-GB" dirty="0"/>
          </a:p>
        </p:txBody>
      </p:sp>
      <p:sp>
        <p:nvSpPr>
          <p:cNvPr id="19" name="Rounded Rectangle 18"/>
          <p:cNvSpPr/>
          <p:nvPr/>
        </p:nvSpPr>
        <p:spPr>
          <a:xfrm>
            <a:off x="7977151" y="4148117"/>
            <a:ext cx="2340000" cy="3276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preseq</a:t>
            </a:r>
            <a:endParaRPr lang="en-GB" dirty="0"/>
          </a:p>
        </p:txBody>
      </p:sp>
      <p:sp>
        <p:nvSpPr>
          <p:cNvPr id="20" name="Rounded Rectangle 19"/>
          <p:cNvSpPr/>
          <p:nvPr/>
        </p:nvSpPr>
        <p:spPr>
          <a:xfrm>
            <a:off x="7977151" y="4634635"/>
            <a:ext cx="2340000" cy="3276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qualimap</a:t>
            </a:r>
            <a:endParaRPr lang="en-GB" dirty="0"/>
          </a:p>
        </p:txBody>
      </p:sp>
      <p:sp>
        <p:nvSpPr>
          <p:cNvPr id="21" name="Rounded Rectangle 20"/>
          <p:cNvSpPr/>
          <p:nvPr/>
        </p:nvSpPr>
        <p:spPr>
          <a:xfrm>
            <a:off x="7977151" y="3646359"/>
            <a:ext cx="2340000" cy="3276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picard</a:t>
            </a:r>
            <a:endParaRPr lang="en-GB" dirty="0"/>
          </a:p>
        </p:txBody>
      </p:sp>
      <p:sp>
        <p:nvSpPr>
          <p:cNvPr id="22" name="Rounded Rectangle 21"/>
          <p:cNvSpPr/>
          <p:nvPr/>
        </p:nvSpPr>
        <p:spPr>
          <a:xfrm>
            <a:off x="5089171" y="5921249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multiqc</a:t>
            </a:r>
            <a:endParaRPr lang="en-GB" dirty="0"/>
          </a:p>
        </p:txBody>
      </p:sp>
      <p:sp>
        <p:nvSpPr>
          <p:cNvPr id="23" name="Rounded Rectangle 22"/>
          <p:cNvSpPr/>
          <p:nvPr/>
        </p:nvSpPr>
        <p:spPr>
          <a:xfrm>
            <a:off x="2178331" y="3606449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trim_galore</a:t>
            </a:r>
            <a:endParaRPr lang="en-GB" dirty="0"/>
          </a:p>
        </p:txBody>
      </p:sp>
      <p:cxnSp>
        <p:nvCxnSpPr>
          <p:cNvPr id="4" name="Straight Arrow Connector 3"/>
          <p:cNvCxnSpPr>
            <a:stCxn id="9" idx="2"/>
            <a:endCxn id="23" idx="0"/>
          </p:cNvCxnSpPr>
          <p:nvPr/>
        </p:nvCxnSpPr>
        <p:spPr>
          <a:xfrm>
            <a:off x="3348331" y="3432351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2"/>
            <a:endCxn id="12" idx="0"/>
          </p:cNvCxnSpPr>
          <p:nvPr/>
        </p:nvCxnSpPr>
        <p:spPr>
          <a:xfrm>
            <a:off x="6259171" y="3452887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2"/>
            <a:endCxn id="13" idx="0"/>
          </p:cNvCxnSpPr>
          <p:nvPr/>
        </p:nvCxnSpPr>
        <p:spPr>
          <a:xfrm>
            <a:off x="6259171" y="3954645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2"/>
            <a:endCxn id="21" idx="0"/>
          </p:cNvCxnSpPr>
          <p:nvPr/>
        </p:nvCxnSpPr>
        <p:spPr>
          <a:xfrm>
            <a:off x="9147151" y="3472261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1" idx="2"/>
            <a:endCxn id="19" idx="0"/>
          </p:cNvCxnSpPr>
          <p:nvPr/>
        </p:nvCxnSpPr>
        <p:spPr>
          <a:xfrm>
            <a:off x="9147151" y="3974019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9" idx="2"/>
            <a:endCxn id="20" idx="0"/>
          </p:cNvCxnSpPr>
          <p:nvPr/>
        </p:nvCxnSpPr>
        <p:spPr>
          <a:xfrm>
            <a:off x="9147151" y="4475777"/>
            <a:ext cx="0" cy="15885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23" idx="2"/>
            <a:endCxn id="10" idx="1"/>
          </p:cNvCxnSpPr>
          <p:nvPr/>
        </p:nvCxnSpPr>
        <p:spPr>
          <a:xfrm rot="5400000" flipH="1" flipV="1">
            <a:off x="3896225" y="2741163"/>
            <a:ext cx="645052" cy="1740840"/>
          </a:xfrm>
          <a:prstGeom prst="bentConnector4">
            <a:avLst>
              <a:gd name="adj1" fmla="val -35439"/>
              <a:gd name="adj2" fmla="val 83604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2"/>
            <a:endCxn id="18" idx="1"/>
          </p:cNvCxnSpPr>
          <p:nvPr/>
        </p:nvCxnSpPr>
        <p:spPr>
          <a:xfrm rot="5400000" flipH="1" flipV="1">
            <a:off x="6544175" y="3023427"/>
            <a:ext cx="1147972" cy="1717980"/>
          </a:xfrm>
          <a:prstGeom prst="bentConnector4">
            <a:avLst>
              <a:gd name="adj1" fmla="val -19913"/>
              <a:gd name="adj2" fmla="val 84052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0" idx="2"/>
            <a:endCxn id="22" idx="3"/>
          </p:cNvCxnSpPr>
          <p:nvPr/>
        </p:nvCxnSpPr>
        <p:spPr>
          <a:xfrm rot="5400000">
            <a:off x="7726769" y="4664697"/>
            <a:ext cx="1122784" cy="1717980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420663" y="2524613"/>
            <a:ext cx="184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Pre-alignment QC</a:t>
            </a:r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4945830" y="2524613"/>
            <a:ext cx="2626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Alignment &amp; Meth Extract</a:t>
            </a:r>
            <a:endParaRPr lang="en-GB" dirty="0"/>
          </a:p>
        </p:txBody>
      </p:sp>
      <p:sp>
        <p:nvSpPr>
          <p:cNvPr id="49" name="TextBox 48"/>
          <p:cNvSpPr txBox="1"/>
          <p:nvPr/>
        </p:nvSpPr>
        <p:spPr>
          <a:xfrm>
            <a:off x="8180474" y="2524613"/>
            <a:ext cx="192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Post-alignment QC</a:t>
            </a:r>
            <a:endParaRPr lang="en-GB" dirty="0"/>
          </a:p>
        </p:txBody>
      </p:sp>
      <p:sp>
        <p:nvSpPr>
          <p:cNvPr id="58" name="TextBox 57"/>
          <p:cNvSpPr txBox="1"/>
          <p:nvPr/>
        </p:nvSpPr>
        <p:spPr>
          <a:xfrm>
            <a:off x="5648234" y="5429472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Summarise</a:t>
            </a:r>
            <a:endParaRPr lang="en-GB" dirty="0"/>
          </a:p>
        </p:txBody>
      </p:sp>
      <p:sp>
        <p:nvSpPr>
          <p:cNvPr id="60" name="TextBox 59"/>
          <p:cNvSpPr txBox="1"/>
          <p:nvPr/>
        </p:nvSpPr>
        <p:spPr>
          <a:xfrm>
            <a:off x="3913003" y="1070475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Data Preparation</a:t>
            </a:r>
            <a:endParaRPr lang="en-GB" dirty="0"/>
          </a:p>
        </p:txBody>
      </p:sp>
      <p:cxnSp>
        <p:nvCxnSpPr>
          <p:cNvPr id="61" name="Straight Arrow Connector 60"/>
          <p:cNvCxnSpPr>
            <a:stCxn id="8" idx="2"/>
            <a:endCxn id="47" idx="0"/>
          </p:cNvCxnSpPr>
          <p:nvPr/>
        </p:nvCxnSpPr>
        <p:spPr>
          <a:xfrm flipH="1">
            <a:off x="3341620" y="2185043"/>
            <a:ext cx="6711" cy="33957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" idx="2"/>
            <a:endCxn id="48" idx="0"/>
          </p:cNvCxnSpPr>
          <p:nvPr/>
        </p:nvCxnSpPr>
        <p:spPr>
          <a:xfrm>
            <a:off x="6259170" y="2189202"/>
            <a:ext cx="1" cy="33541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649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1891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 smtClean="0">
                <a:solidFill>
                  <a:srgbClr val="7030A0"/>
                </a:solidFill>
              </a:rPr>
              <a:t>Samtools</a:t>
            </a:r>
            <a:r>
              <a:rPr lang="en-GB" sz="2400" dirty="0" smtClean="0">
                <a:solidFill>
                  <a:srgbClr val="7030A0"/>
                </a:solidFill>
              </a:rPr>
              <a:t> sort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28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092" y="1152329"/>
            <a:ext cx="72630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samtools</a:t>
            </a:r>
            <a:r>
              <a:rPr lang="en-GB" dirty="0" smtClean="0"/>
              <a:t>		</a:t>
            </a:r>
            <a:r>
              <a:rPr lang="en-GB" dirty="0"/>
              <a:t>Utilities for the Sequence Alignment/Map (SAM) format</a:t>
            </a:r>
            <a:endParaRPr lang="en-GB" dirty="0" smtClean="0"/>
          </a:p>
          <a:p>
            <a:r>
              <a:rPr lang="en-GB" dirty="0" smtClean="0"/>
              <a:t>Version		</a:t>
            </a:r>
            <a:r>
              <a:rPr lang="hr-HR" dirty="0" smtClean="0"/>
              <a:t>1.3.1 </a:t>
            </a:r>
          </a:p>
          <a:p>
            <a:r>
              <a:rPr lang="en-GB" dirty="0" smtClean="0"/>
              <a:t>Download	http://</a:t>
            </a:r>
            <a:r>
              <a:rPr lang="en-GB" dirty="0" err="1" smtClean="0"/>
              <a:t>www.htslib.org</a:t>
            </a:r>
            <a:r>
              <a:rPr lang="en-GB" dirty="0" smtClean="0"/>
              <a:t>/download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39680" y="2549903"/>
            <a:ext cx="1024190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Terminal:</a:t>
            </a:r>
          </a:p>
          <a:p>
            <a:endParaRPr lang="en-GB" dirty="0"/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$ </a:t>
            </a:r>
            <a:r>
              <a:rPr lang="en-US" sz="1600" dirty="0" err="1" smtClean="0">
                <a:effectLst/>
                <a:latin typeface="Monaco" charset="0"/>
                <a:ea typeface="Monaco" charset="0"/>
                <a:cs typeface="Monaco" charset="0"/>
              </a:rPr>
              <a:t>samtools</a:t>
            </a:r>
            <a:r>
              <a:rPr lang="en-US" sz="1600" dirty="0" smtClean="0">
                <a:effectLst/>
                <a:latin typeface="Monaco" charset="0"/>
                <a:ea typeface="Monaco" charset="0"/>
                <a:cs typeface="Monaco" charset="0"/>
              </a:rPr>
              <a:t> sort -o mkbs_sim_1000000_0.25_1_val_1_bismark_bt2_pe.srtd.bam \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	  mkbs</a:t>
            </a:r>
            <a:r>
              <a:rPr lang="en-US" sz="1600" dirty="0" smtClean="0">
                <a:effectLst/>
                <a:latin typeface="Monaco" charset="0"/>
                <a:ea typeface="Monaco" charset="0"/>
                <a:cs typeface="Monaco" charset="0"/>
              </a:rPr>
              <a:t>_sim_1000000_0.25_1_val_1_bismark_bt2_pe.bam</a:t>
            </a:r>
            <a:endParaRPr lang="en-US" dirty="0" smtClean="0">
              <a:ea typeface="Courier" charset="0"/>
              <a:cs typeface="Courier" charset="0"/>
            </a:endParaRPr>
          </a:p>
          <a:p>
            <a:endParaRPr lang="en-US" dirty="0" smtClean="0">
              <a:ea typeface="Courier" charset="0"/>
              <a:cs typeface="Courier" charset="0"/>
            </a:endParaRPr>
          </a:p>
          <a:p>
            <a:endParaRPr lang="en-US" dirty="0" smtClean="0">
              <a:ea typeface="Courier" charset="0"/>
              <a:cs typeface="Courier" charset="0"/>
            </a:endParaRPr>
          </a:p>
          <a:p>
            <a:r>
              <a:rPr lang="en-US" dirty="0" smtClean="0">
                <a:ea typeface="Courier" charset="0"/>
                <a:cs typeface="Courier" charset="0"/>
              </a:rPr>
              <a:t>Output: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                </a:t>
            </a:r>
            <a:r>
              <a:rPr lang="en-GB" sz="1600" i="1" dirty="0" smtClean="0">
                <a:latin typeface="Courier" charset="0"/>
                <a:ea typeface="Courier" charset="0"/>
                <a:cs typeface="Courier" charset="0"/>
              </a:rPr>
              <a:t>mkbs_sim_1000000_0.25_1_val_1_bismark_bt2_pe.srtd.bam</a:t>
            </a:r>
          </a:p>
        </p:txBody>
      </p:sp>
      <p:sp>
        <p:nvSpPr>
          <p:cNvPr id="12" name="Right Brace 11"/>
          <p:cNvSpPr/>
          <p:nvPr/>
        </p:nvSpPr>
        <p:spPr>
          <a:xfrm rot="16200000">
            <a:off x="6605684" y="-326936"/>
            <a:ext cx="215073" cy="6842763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5285025" y="2725219"/>
            <a:ext cx="234442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smtClean="0">
                <a:solidFill>
                  <a:schemeClr val="accent5"/>
                </a:solidFill>
              </a:rPr>
              <a:t>Output coordinate sorted BAM file</a:t>
            </a:r>
            <a:endParaRPr lang="en-GB" sz="1200" dirty="0">
              <a:solidFill>
                <a:schemeClr val="accent5"/>
              </a:solidFill>
            </a:endParaRPr>
          </a:p>
        </p:txBody>
      </p:sp>
      <p:sp>
        <p:nvSpPr>
          <p:cNvPr id="20" name="Right Brace 19"/>
          <p:cNvSpPr/>
          <p:nvPr/>
        </p:nvSpPr>
        <p:spPr>
          <a:xfrm rot="5400000">
            <a:off x="4435929" y="786800"/>
            <a:ext cx="215073" cy="5945278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3957698" y="3834275"/>
            <a:ext cx="190975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5"/>
                </a:solidFill>
              </a:rPr>
              <a:t>Input name sorted BAM file</a:t>
            </a:r>
            <a:endParaRPr lang="en-GB" sz="1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828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2075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 smtClean="0">
                <a:solidFill>
                  <a:srgbClr val="7030A0"/>
                </a:solidFill>
              </a:rPr>
              <a:t>Samtools</a:t>
            </a:r>
            <a:r>
              <a:rPr lang="en-GB" sz="2400" dirty="0" smtClean="0">
                <a:solidFill>
                  <a:srgbClr val="7030A0"/>
                </a:solidFill>
              </a:rPr>
              <a:t> index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29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092" y="1152329"/>
            <a:ext cx="72630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samtools</a:t>
            </a:r>
            <a:r>
              <a:rPr lang="en-GB" dirty="0" smtClean="0"/>
              <a:t>		</a:t>
            </a:r>
            <a:r>
              <a:rPr lang="en-GB" dirty="0"/>
              <a:t>Utilities for the Sequence Alignment/Map (SAM) format</a:t>
            </a:r>
            <a:endParaRPr lang="en-GB" dirty="0" smtClean="0"/>
          </a:p>
          <a:p>
            <a:r>
              <a:rPr lang="en-GB" dirty="0" smtClean="0"/>
              <a:t>Version		</a:t>
            </a:r>
            <a:r>
              <a:rPr lang="hr-HR" dirty="0" smtClean="0"/>
              <a:t>1.3.1 </a:t>
            </a:r>
          </a:p>
          <a:p>
            <a:r>
              <a:rPr lang="en-GB" dirty="0" smtClean="0"/>
              <a:t>Download	http://</a:t>
            </a:r>
            <a:r>
              <a:rPr lang="en-GB" dirty="0" err="1" smtClean="0"/>
              <a:t>www.htslib.org</a:t>
            </a:r>
            <a:r>
              <a:rPr lang="en-GB" dirty="0" smtClean="0"/>
              <a:t>/download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39680" y="2549903"/>
            <a:ext cx="10241906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Terminal:</a:t>
            </a:r>
          </a:p>
          <a:p>
            <a:endParaRPr lang="en-GB" dirty="0"/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$ </a:t>
            </a:r>
            <a:r>
              <a:rPr lang="en-US" sz="1600" dirty="0" err="1" smtClean="0">
                <a:effectLst/>
                <a:latin typeface="Monaco" charset="0"/>
                <a:ea typeface="Monaco" charset="0"/>
                <a:cs typeface="Monaco" charset="0"/>
              </a:rPr>
              <a:t>samtools</a:t>
            </a:r>
            <a:r>
              <a:rPr lang="en-US" sz="1600" dirty="0" smtClean="0">
                <a:effectLst/>
                <a:latin typeface="Monaco" charset="0"/>
                <a:ea typeface="Monaco" charset="0"/>
                <a:cs typeface="Monaco" charset="0"/>
              </a:rPr>
              <a:t> index mkbs_sim_1000000_0.25_1_val_1_bismark_bt2_pe.srtd.bam </a:t>
            </a:r>
          </a:p>
          <a:p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	</a:t>
            </a:r>
            <a:endParaRPr lang="en-US" dirty="0" smtClean="0">
              <a:ea typeface="Courier" charset="0"/>
              <a:cs typeface="Courier" charset="0"/>
            </a:endParaRPr>
          </a:p>
          <a:p>
            <a:endParaRPr lang="en-US" dirty="0" smtClean="0">
              <a:ea typeface="Courier" charset="0"/>
              <a:cs typeface="Courier" charset="0"/>
            </a:endParaRPr>
          </a:p>
          <a:p>
            <a:r>
              <a:rPr lang="en-US" dirty="0" smtClean="0">
                <a:ea typeface="Courier" charset="0"/>
                <a:cs typeface="Courier" charset="0"/>
              </a:rPr>
              <a:t>Output: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                </a:t>
            </a:r>
            <a:r>
              <a:rPr lang="en-GB" sz="1600" dirty="0" smtClean="0">
                <a:latin typeface="Monaco" charset="0"/>
                <a:ea typeface="Monaco" charset="0"/>
                <a:cs typeface="Monaco" charset="0"/>
              </a:rPr>
              <a:t>mkbs_sim_1000000_0.25_1_val_1_bismark_bt2_pe.srtd.bam.bai</a:t>
            </a:r>
          </a:p>
        </p:txBody>
      </p:sp>
      <p:sp>
        <p:nvSpPr>
          <p:cNvPr id="12" name="Right Brace 11"/>
          <p:cNvSpPr/>
          <p:nvPr/>
        </p:nvSpPr>
        <p:spPr>
          <a:xfrm rot="16200000">
            <a:off x="6548533" y="-156649"/>
            <a:ext cx="215073" cy="6515101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5460633" y="2747459"/>
            <a:ext cx="190975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5"/>
                </a:solidFill>
              </a:rPr>
              <a:t>Input name sorted BAM file</a:t>
            </a:r>
            <a:endParaRPr lang="en-GB" sz="1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62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286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What is Methylation?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791" y="1018691"/>
            <a:ext cx="6263640" cy="54493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68819" y="6173948"/>
            <a:ext cx="2723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[</a:t>
            </a:r>
            <a:r>
              <a:rPr lang="en-GB" sz="1400" smtClean="0"/>
              <a:t>Figure from </a:t>
            </a:r>
            <a:r>
              <a:rPr lang="en-GB" sz="1400" dirty="0" err="1" smtClean="0"/>
              <a:t>www.diagenode.com</a:t>
            </a:r>
            <a:r>
              <a:rPr lang="en-GB" sz="1400" dirty="0" smtClean="0"/>
              <a:t>]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9018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326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Picard insert size metrics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30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092" y="1152329"/>
            <a:ext cx="7914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GB" dirty="0" smtClean="0"/>
              <a:t>icard		</a:t>
            </a:r>
            <a:r>
              <a:rPr lang="en-GB" dirty="0"/>
              <a:t>T</a:t>
            </a:r>
            <a:r>
              <a:rPr lang="en-GB" dirty="0" smtClean="0"/>
              <a:t>ools for manipulating high-throughput sequencing (HTS) data </a:t>
            </a:r>
          </a:p>
          <a:p>
            <a:r>
              <a:rPr lang="en-GB" dirty="0" smtClean="0"/>
              <a:t>Version		</a:t>
            </a:r>
            <a:r>
              <a:rPr lang="hr-HR" dirty="0" smtClean="0"/>
              <a:t>2.2.4+ </a:t>
            </a:r>
          </a:p>
          <a:p>
            <a:r>
              <a:rPr lang="en-GB" dirty="0" smtClean="0"/>
              <a:t>Download	http://</a:t>
            </a:r>
            <a:r>
              <a:rPr lang="en-GB" dirty="0" err="1" smtClean="0"/>
              <a:t>broadinstitute.github.io</a:t>
            </a:r>
            <a:r>
              <a:rPr lang="en-GB" dirty="0" smtClean="0"/>
              <a:t>/</a:t>
            </a:r>
            <a:r>
              <a:rPr lang="en-GB" dirty="0" err="1" smtClean="0"/>
              <a:t>picard</a:t>
            </a:r>
            <a:r>
              <a:rPr lang="en-GB" dirty="0" smtClean="0"/>
              <a:t>/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39680" y="2549903"/>
            <a:ext cx="11246990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Terminal:</a:t>
            </a:r>
          </a:p>
          <a:p>
            <a:endParaRPr lang="en-US" sz="1600" dirty="0" smtClean="0">
              <a:effectLst/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      $ </a:t>
            </a:r>
            <a:r>
              <a:rPr lang="en-US" sz="1400" dirty="0" smtClean="0">
                <a:effectLst/>
                <a:latin typeface="Monaco" charset="0"/>
                <a:ea typeface="Monaco" charset="0"/>
                <a:cs typeface="Monaco" charset="0"/>
              </a:rPr>
              <a:t>java -jar /</a:t>
            </a:r>
            <a:r>
              <a:rPr lang="en-US" sz="1400" dirty="0" err="1" smtClean="0">
                <a:effectLst/>
                <a:latin typeface="Monaco" charset="0"/>
                <a:ea typeface="Monaco" charset="0"/>
                <a:cs typeface="Monaco" charset="0"/>
              </a:rPr>
              <a:t>usr</a:t>
            </a:r>
            <a:r>
              <a:rPr lang="en-US" sz="1400" dirty="0" smtClean="0">
                <a:effectLst/>
                <a:latin typeface="Monaco" charset="0"/>
                <a:ea typeface="Monaco" charset="0"/>
                <a:cs typeface="Monaco" charset="0"/>
              </a:rPr>
              <a:t>/local/picard-tools-2.2.4/</a:t>
            </a:r>
            <a:r>
              <a:rPr lang="en-US" sz="1400" dirty="0" err="1" smtClean="0">
                <a:effectLst/>
                <a:latin typeface="Monaco" charset="0"/>
                <a:ea typeface="Monaco" charset="0"/>
                <a:cs typeface="Monaco" charset="0"/>
              </a:rPr>
              <a:t>picard.jar</a:t>
            </a:r>
            <a:r>
              <a:rPr lang="en-US" sz="1400" dirty="0" smtClean="0">
                <a:effectLst/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 err="1" smtClean="0">
                <a:effectLst/>
                <a:latin typeface="Monaco" charset="0"/>
                <a:ea typeface="Monaco" charset="0"/>
                <a:cs typeface="Monaco" charset="0"/>
              </a:rPr>
              <a:t>CollectInsertSizeMetrics</a:t>
            </a:r>
            <a:r>
              <a:rPr lang="en-US" sz="1400" dirty="0" smtClean="0">
                <a:effectLst/>
                <a:latin typeface="Monaco" charset="0"/>
                <a:ea typeface="Monaco" charset="0"/>
                <a:cs typeface="Monaco" charset="0"/>
              </a:rPr>
              <a:t> \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        </a:t>
            </a:r>
            <a:r>
              <a:rPr lang="en-US" sz="1400" dirty="0" smtClean="0">
                <a:effectLst/>
                <a:latin typeface="Monaco" charset="0"/>
                <a:ea typeface="Monaco" charset="0"/>
                <a:cs typeface="Monaco" charset="0"/>
              </a:rPr>
              <a:t>INPUT=mkbs_sim_1000000_0.25_1_val_1_bismark_bt2_pe.srtd.bam 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        </a:t>
            </a:r>
            <a:r>
              <a:rPr lang="en-US" sz="1400" dirty="0" smtClean="0">
                <a:effectLst/>
                <a:latin typeface="Monaco" charset="0"/>
                <a:ea typeface="Monaco" charset="0"/>
                <a:cs typeface="Monaco" charset="0"/>
              </a:rPr>
              <a:t>OUTPUT=mkbs_sim_1000000_0.25_1_val_1_bismark_bt2_pe.srtd_picard_insert_size_metrics.txt 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        </a:t>
            </a:r>
            <a:r>
              <a:rPr lang="en-US" sz="1400" dirty="0" smtClean="0">
                <a:effectLst/>
                <a:latin typeface="Monaco" charset="0"/>
                <a:ea typeface="Monaco" charset="0"/>
                <a:cs typeface="Monaco" charset="0"/>
              </a:rPr>
              <a:t>HISTOGRAM_FILE=mkbs_sim_1000000_0.25_1_val_1_bismark_bt2_pe.srtd_picard_insert_size_plot.pdf </a:t>
            </a:r>
          </a:p>
          <a:p>
            <a:r>
              <a:rPr lang="en-US" sz="14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        </a:t>
            </a:r>
            <a:r>
              <a:rPr lang="en-US" sz="1400" dirty="0" smtClean="0">
                <a:effectLst/>
                <a:latin typeface="Monaco" charset="0"/>
                <a:ea typeface="Monaco" charset="0"/>
                <a:cs typeface="Monaco" charset="0"/>
              </a:rPr>
              <a:t>METRIC_ACCUMULATION_LEVEL=ALL_READS</a:t>
            </a:r>
            <a:endParaRPr lang="en-US" sz="1400" dirty="0" smtClean="0">
              <a:ea typeface="Courier" charset="0"/>
              <a:cs typeface="Courier" charset="0"/>
            </a:endParaRPr>
          </a:p>
          <a:p>
            <a:endParaRPr lang="en-US" dirty="0" smtClean="0">
              <a:ea typeface="Courier" charset="0"/>
              <a:cs typeface="Courier" charset="0"/>
            </a:endParaRPr>
          </a:p>
          <a:p>
            <a:endParaRPr lang="en-US" dirty="0" smtClean="0">
              <a:ea typeface="Courier" charset="0"/>
              <a:cs typeface="Courier" charset="0"/>
            </a:endParaRPr>
          </a:p>
          <a:p>
            <a:r>
              <a:rPr lang="en-US" dirty="0" smtClean="0">
                <a:ea typeface="Courier" charset="0"/>
                <a:cs typeface="Courier" charset="0"/>
              </a:rPr>
              <a:t>Output:</a:t>
            </a:r>
            <a:endParaRPr lang="en-GB" dirty="0" smtClean="0"/>
          </a:p>
          <a:p>
            <a:endParaRPr lang="en-GB" dirty="0"/>
          </a:p>
          <a:p>
            <a:r>
              <a:rPr lang="en-GB" sz="1400" i="1" dirty="0" smtClean="0">
                <a:latin typeface="Courier" charset="0"/>
                <a:ea typeface="Courier" charset="0"/>
                <a:cs typeface="Courier" charset="0"/>
              </a:rPr>
              <a:t>      mkbs_sim_1000000_0.25_1_val_1_bismark_bt2_pe.srtd_picard_insert_size_metrics.txt</a:t>
            </a:r>
          </a:p>
          <a:p>
            <a:r>
              <a:rPr lang="en-GB" sz="1400" i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GB" sz="1400" i="1" dirty="0" smtClean="0">
                <a:latin typeface="Courier" charset="0"/>
                <a:ea typeface="Courier" charset="0"/>
                <a:cs typeface="Courier" charset="0"/>
              </a:rPr>
              <a:t>     mkbs_sim_1000000_0.25_1_val_1_bismark_bt2_pe.srtd_picard_insert_size_plot.pdf</a:t>
            </a:r>
          </a:p>
        </p:txBody>
      </p:sp>
      <p:sp>
        <p:nvSpPr>
          <p:cNvPr id="9" name="Right Brace 8"/>
          <p:cNvSpPr/>
          <p:nvPr/>
        </p:nvSpPr>
        <p:spPr>
          <a:xfrm rot="16200000">
            <a:off x="4468273" y="894660"/>
            <a:ext cx="215073" cy="4244341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3531699" y="2664368"/>
            <a:ext cx="1764201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smtClean="0">
                <a:solidFill>
                  <a:schemeClr val="accent5"/>
                </a:solidFill>
              </a:rPr>
              <a:t>Location of Picard Jar File</a:t>
            </a:r>
            <a:endParaRPr lang="en-GB" sz="1200" dirty="0">
              <a:solidFill>
                <a:schemeClr val="accent5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7865938" y="3336089"/>
            <a:ext cx="215073" cy="198752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8167887" y="3280701"/>
            <a:ext cx="1914563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smtClean="0">
                <a:solidFill>
                  <a:schemeClr val="accent5"/>
                </a:solidFill>
              </a:rPr>
              <a:t>Input </a:t>
            </a:r>
            <a:r>
              <a:rPr lang="en-GB" sz="1200" dirty="0" err="1" smtClean="0">
                <a:solidFill>
                  <a:schemeClr val="accent5"/>
                </a:solidFill>
              </a:rPr>
              <a:t>coord</a:t>
            </a:r>
            <a:r>
              <a:rPr lang="en-GB" sz="1200" dirty="0" smtClean="0">
                <a:solidFill>
                  <a:schemeClr val="accent5"/>
                </a:solidFill>
              </a:rPr>
              <a:t> sorted BAM file</a:t>
            </a:r>
            <a:endParaRPr lang="en-GB" sz="1200" dirty="0">
              <a:solidFill>
                <a:schemeClr val="accent5"/>
              </a:solidFill>
            </a:endParaRPr>
          </a:p>
        </p:txBody>
      </p:sp>
      <p:sp>
        <p:nvSpPr>
          <p:cNvPr id="18" name="Right Brace 17"/>
          <p:cNvSpPr/>
          <p:nvPr/>
        </p:nvSpPr>
        <p:spPr>
          <a:xfrm rot="16200000">
            <a:off x="7973475" y="1725239"/>
            <a:ext cx="215073" cy="2583183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7471016" y="2664368"/>
            <a:ext cx="1280607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smtClean="0">
                <a:solidFill>
                  <a:schemeClr val="accent5"/>
                </a:solidFill>
              </a:rPr>
              <a:t>Picard Tool to run</a:t>
            </a:r>
            <a:endParaRPr lang="en-GB" sz="1200" dirty="0">
              <a:solidFill>
                <a:schemeClr val="accent5"/>
              </a:solidFill>
            </a:endParaRPr>
          </a:p>
        </p:txBody>
      </p:sp>
      <p:sp>
        <p:nvSpPr>
          <p:cNvPr id="20" name="Right Brace 19"/>
          <p:cNvSpPr/>
          <p:nvPr/>
        </p:nvSpPr>
        <p:spPr>
          <a:xfrm>
            <a:off x="5276903" y="3955317"/>
            <a:ext cx="215073" cy="198752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5491976" y="3923440"/>
            <a:ext cx="119917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smtClean="0">
                <a:solidFill>
                  <a:schemeClr val="accent5"/>
                </a:solidFill>
              </a:rPr>
              <a:t>Look at all reads</a:t>
            </a:r>
            <a:endParaRPr lang="en-GB" sz="1200" dirty="0">
              <a:solidFill>
                <a:schemeClr val="accent5"/>
              </a:solidFill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11238919" y="3534840"/>
            <a:ext cx="215073" cy="388599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11392175" y="3565010"/>
            <a:ext cx="691215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smtClean="0">
                <a:solidFill>
                  <a:schemeClr val="accent5"/>
                </a:solidFill>
              </a:rPr>
              <a:t>Outputs</a:t>
            </a:r>
            <a:endParaRPr lang="en-GB" sz="1200" dirty="0">
              <a:solidFill>
                <a:schemeClr val="accent5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250" y="4196670"/>
            <a:ext cx="1974750" cy="1974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28761" y="6051280"/>
            <a:ext cx="1561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smtClean="0"/>
              <a:t>Usually a distribution</a:t>
            </a:r>
          </a:p>
          <a:p>
            <a:r>
              <a:rPr lang="en-GB" sz="1200" i="1" dirty="0" smtClean="0"/>
              <a:t>Due to simulated data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703609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1036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 smtClean="0">
                <a:solidFill>
                  <a:srgbClr val="7030A0"/>
                </a:solidFill>
              </a:rPr>
              <a:t>Preseq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31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092" y="1152329"/>
            <a:ext cx="8899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preseq</a:t>
            </a:r>
            <a:r>
              <a:rPr lang="en-GB" dirty="0" smtClean="0"/>
              <a:t>		Predicting </a:t>
            </a:r>
            <a:r>
              <a:rPr lang="en-GB" dirty="0"/>
              <a:t>and estimating the complexity of a genomic sequencing </a:t>
            </a:r>
            <a:r>
              <a:rPr lang="en-GB" dirty="0" smtClean="0"/>
              <a:t>library</a:t>
            </a:r>
          </a:p>
          <a:p>
            <a:r>
              <a:rPr lang="en-GB" dirty="0" smtClean="0"/>
              <a:t>Version		</a:t>
            </a:r>
            <a:r>
              <a:rPr lang="hr-HR" dirty="0" smtClean="0"/>
              <a:t>2.0 </a:t>
            </a:r>
          </a:p>
          <a:p>
            <a:r>
              <a:rPr lang="en-GB" dirty="0" smtClean="0"/>
              <a:t>Download	http://</a:t>
            </a:r>
            <a:r>
              <a:rPr lang="en-GB" dirty="0" err="1" smtClean="0"/>
              <a:t>smithlabresearch.org</a:t>
            </a:r>
            <a:r>
              <a:rPr lang="en-GB" dirty="0" smtClean="0"/>
              <a:t>/software/</a:t>
            </a:r>
            <a:r>
              <a:rPr lang="en-GB" dirty="0" err="1" smtClean="0"/>
              <a:t>preseq</a:t>
            </a:r>
            <a:r>
              <a:rPr lang="en-GB" dirty="0" smtClean="0"/>
              <a:t>/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39680" y="2549903"/>
            <a:ext cx="11891397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Terminal:</a:t>
            </a:r>
          </a:p>
          <a:p>
            <a:endParaRPr lang="en-GB" dirty="0" smtClean="0"/>
          </a:p>
          <a:p>
            <a:r>
              <a:rPr lang="en-GB" sz="1600" i="1" dirty="0" smtClean="0"/>
              <a:t>predict </a:t>
            </a:r>
            <a:r>
              <a:rPr lang="en-GB" sz="1600" i="1" dirty="0"/>
              <a:t>the yield for future </a:t>
            </a:r>
            <a:r>
              <a:rPr lang="en-GB" sz="1600" i="1" dirty="0" smtClean="0"/>
              <a:t>experiments</a:t>
            </a:r>
            <a:endParaRPr lang="en-US" sz="1600" i="1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1400" dirty="0" smtClean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Monaco" charset="0"/>
                <a:ea typeface="Monaco" charset="0"/>
                <a:cs typeface="Monaco" charset="0"/>
              </a:rPr>
              <a:t>$ </a:t>
            </a:r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  <a:effectLst/>
                <a:latin typeface="Monaco" charset="0"/>
                <a:ea typeface="Monaco" charset="0"/>
                <a:cs typeface="Monaco" charset="0"/>
              </a:rPr>
              <a:t>preseq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effectLst/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  <a:effectLst/>
                <a:latin typeface="Monaco" charset="0"/>
                <a:ea typeface="Monaco" charset="0"/>
                <a:cs typeface="Monaco" charset="0"/>
              </a:rPr>
              <a:t>lc_extrap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effectLst/>
                <a:latin typeface="Monaco" charset="0"/>
                <a:ea typeface="Monaco" charset="0"/>
                <a:cs typeface="Monaco" charset="0"/>
              </a:rPr>
              <a:t> -B -P -o mkbs_sim_1000000_0.25_1_val_1_bismark_bt2_pe.srtd.preseq.lc_extrap.tsv \ 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Monaco" charset="0"/>
                <a:ea typeface="Monaco" charset="0"/>
                <a:cs typeface="Monaco" charset="0"/>
              </a:rPr>
              <a:t>         mkbs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effectLst/>
                <a:latin typeface="Monaco" charset="0"/>
                <a:ea typeface="Monaco" charset="0"/>
                <a:cs typeface="Monaco" charset="0"/>
              </a:rPr>
              <a:t>_sim_1000000_0.25_1_val_1_bismark_bt2_pe.srtd.bam</a:t>
            </a:r>
          </a:p>
          <a:p>
            <a:endParaRPr lang="en-US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ea typeface="Courier" charset="0"/>
              <a:cs typeface="Courier" charset="0"/>
            </a:endParaRPr>
          </a:p>
          <a:p>
            <a:r>
              <a:rPr lang="en-US" dirty="0" smtClean="0">
                <a:ea typeface="Courier" charset="0"/>
                <a:cs typeface="Courier" charset="0"/>
              </a:rPr>
              <a:t>Output: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                </a:t>
            </a:r>
            <a:r>
              <a:rPr lang="en-GB" sz="1600" i="1" dirty="0" smtClean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mkbs_sim_1000000_0.25_1_val_1_bismark_bt2_pe.srtd.preseq.lc_extrap.tsv</a:t>
            </a:r>
          </a:p>
        </p:txBody>
      </p:sp>
      <p:sp>
        <p:nvSpPr>
          <p:cNvPr id="9" name="Right Brace 8"/>
          <p:cNvSpPr/>
          <p:nvPr/>
        </p:nvSpPr>
        <p:spPr>
          <a:xfrm rot="16200000">
            <a:off x="7722013" y="-372163"/>
            <a:ext cx="215073" cy="7795261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6618525" y="3186809"/>
            <a:ext cx="2014847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5"/>
                </a:solidFill>
              </a:rPr>
              <a:t>Output tab </a:t>
            </a:r>
            <a:r>
              <a:rPr lang="en-GB" sz="1200" smtClean="0">
                <a:solidFill>
                  <a:schemeClr val="accent5"/>
                </a:solidFill>
              </a:rPr>
              <a:t>separated values</a:t>
            </a:r>
            <a:endParaRPr lang="en-GB" sz="1200" dirty="0">
              <a:solidFill>
                <a:schemeClr val="accent5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4205937" y="1243919"/>
            <a:ext cx="215073" cy="5683413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3652898" y="4147284"/>
            <a:ext cx="190975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5"/>
                </a:solidFill>
              </a:rPr>
              <a:t>Input name sorted BAM file</a:t>
            </a:r>
            <a:endParaRPr lang="en-GB" sz="1200" dirty="0">
              <a:solidFill>
                <a:schemeClr val="accent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99560" y="3184015"/>
            <a:ext cx="851130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5"/>
                </a:solidFill>
              </a:rPr>
              <a:t>Paired end</a:t>
            </a:r>
            <a:endParaRPr lang="en-GB" sz="1200" dirty="0">
              <a:solidFill>
                <a:schemeClr val="accent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90506" y="2970736"/>
            <a:ext cx="853311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5"/>
                </a:solidFill>
              </a:rPr>
              <a:t>Input BAM</a:t>
            </a:r>
            <a:endParaRPr lang="en-GB" sz="1200" dirty="0">
              <a:solidFill>
                <a:schemeClr val="accent5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3524717" y="3129791"/>
            <a:ext cx="597703" cy="449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735939" y="3322515"/>
            <a:ext cx="394101" cy="256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115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231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 smtClean="0">
                <a:solidFill>
                  <a:srgbClr val="7030A0"/>
                </a:solidFill>
              </a:rPr>
              <a:t>Qualimap</a:t>
            </a:r>
            <a:r>
              <a:rPr lang="en-GB" sz="2400" dirty="0" smtClean="0">
                <a:solidFill>
                  <a:srgbClr val="7030A0"/>
                </a:solidFill>
              </a:rPr>
              <a:t> </a:t>
            </a:r>
            <a:r>
              <a:rPr lang="en-GB" sz="2400" dirty="0" err="1" smtClean="0">
                <a:solidFill>
                  <a:srgbClr val="7030A0"/>
                </a:solidFill>
              </a:rPr>
              <a:t>bamqc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32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092" y="1152329"/>
            <a:ext cx="7059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QualiMap</a:t>
            </a:r>
            <a:r>
              <a:rPr lang="en-GB" dirty="0" smtClean="0"/>
              <a:t>	</a:t>
            </a:r>
            <a:r>
              <a:rPr lang="en-GB" dirty="0"/>
              <a:t>Evaluating next </a:t>
            </a:r>
            <a:r>
              <a:rPr lang="en-GB" dirty="0" smtClean="0"/>
              <a:t>generation</a:t>
            </a:r>
            <a:r>
              <a:rPr lang="en-GB" dirty="0"/>
              <a:t> </a:t>
            </a:r>
            <a:r>
              <a:rPr lang="en-GB" dirty="0" smtClean="0"/>
              <a:t>sequencing </a:t>
            </a:r>
            <a:r>
              <a:rPr lang="en-GB" dirty="0"/>
              <a:t>alignment data</a:t>
            </a:r>
            <a:endParaRPr lang="en-GB" dirty="0" smtClean="0"/>
          </a:p>
          <a:p>
            <a:r>
              <a:rPr lang="en-GB" dirty="0" smtClean="0"/>
              <a:t>Version		</a:t>
            </a:r>
            <a:r>
              <a:rPr lang="hr-HR" dirty="0" smtClean="0"/>
              <a:t>2.2 </a:t>
            </a:r>
          </a:p>
          <a:p>
            <a:r>
              <a:rPr lang="en-GB" dirty="0" smtClean="0"/>
              <a:t>Download	http://</a:t>
            </a:r>
            <a:r>
              <a:rPr lang="en-GB" dirty="0" err="1" smtClean="0"/>
              <a:t>qualimap.bioinfo.cipf.es</a:t>
            </a:r>
            <a:r>
              <a:rPr lang="en-GB" dirty="0" smtClean="0"/>
              <a:t>/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39680" y="2549903"/>
            <a:ext cx="974337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Terminal:</a:t>
            </a:r>
          </a:p>
          <a:p>
            <a:endParaRPr lang="en-GB" dirty="0"/>
          </a:p>
          <a:p>
            <a:r>
              <a:rPr lang="en-GB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GB" sz="1600" dirty="0" smtClean="0">
                <a:latin typeface="Monaco" charset="0"/>
                <a:ea typeface="Monaco" charset="0"/>
                <a:cs typeface="Monaco" charset="0"/>
              </a:rPr>
              <a:t>     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$ </a:t>
            </a:r>
            <a:r>
              <a:rPr lang="en-US" sz="1400" dirty="0" smtClean="0">
                <a:effectLst/>
                <a:latin typeface="Monaco" charset="0"/>
                <a:ea typeface="Monaco" charset="0"/>
                <a:cs typeface="Monaco" charset="0"/>
              </a:rPr>
              <a:t>JAVA_OPTS="-</a:t>
            </a:r>
            <a:r>
              <a:rPr lang="en-US" sz="1400" dirty="0" err="1" smtClean="0">
                <a:effectLst/>
                <a:latin typeface="Monaco" charset="0"/>
                <a:ea typeface="Monaco" charset="0"/>
                <a:cs typeface="Monaco" charset="0"/>
              </a:rPr>
              <a:t>Djava.awt.headless</a:t>
            </a:r>
            <a:r>
              <a:rPr lang="en-US" sz="1400" dirty="0" smtClean="0">
                <a:effectLst/>
                <a:latin typeface="Monaco" charset="0"/>
                <a:ea typeface="Monaco" charset="0"/>
                <a:cs typeface="Monaco" charset="0"/>
              </a:rPr>
              <a:t>=true”</a:t>
            </a:r>
          </a:p>
          <a:p>
            <a:endParaRPr lang="en-US" sz="1400" dirty="0" smtClean="0">
              <a:effectLst/>
              <a:latin typeface="Monaco" charset="0"/>
              <a:ea typeface="Monaco" charset="0"/>
              <a:cs typeface="Monaco" charset="0"/>
            </a:endParaRPr>
          </a:p>
          <a:p>
            <a:endParaRPr lang="en-US" sz="1400" dirty="0" smtClean="0">
              <a:effectLst/>
              <a:latin typeface="Monaco" charset="0"/>
              <a:ea typeface="Monaco" charset="0"/>
              <a:cs typeface="Monaco" charset="0"/>
            </a:endParaRPr>
          </a:p>
          <a:p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       $ </a:t>
            </a:r>
            <a:r>
              <a:rPr lang="en-US" sz="1400" dirty="0" err="1" smtClean="0">
                <a:effectLst/>
                <a:latin typeface="Monaco" charset="0"/>
                <a:ea typeface="Monaco" charset="0"/>
                <a:cs typeface="Monaco" charset="0"/>
              </a:rPr>
              <a:t>qualimap</a:t>
            </a:r>
            <a:r>
              <a:rPr lang="en-US" sz="1400" dirty="0" smtClean="0">
                <a:effectLst/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400" dirty="0" err="1" smtClean="0">
                <a:effectLst/>
                <a:latin typeface="Monaco" charset="0"/>
                <a:ea typeface="Monaco" charset="0"/>
                <a:cs typeface="Monaco" charset="0"/>
              </a:rPr>
              <a:t>bamqc</a:t>
            </a:r>
            <a:r>
              <a:rPr lang="en-US" sz="1400" dirty="0" smtClean="0">
                <a:effectLst/>
                <a:latin typeface="Monaco" charset="0"/>
                <a:ea typeface="Monaco" charset="0"/>
                <a:cs typeface="Monaco" charset="0"/>
              </a:rPr>
              <a:t> -</a:t>
            </a:r>
            <a:r>
              <a:rPr lang="en-US" sz="1400" dirty="0" err="1" smtClean="0">
                <a:effectLst/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en-US" sz="1400" dirty="0" smtClean="0">
                <a:effectLst/>
                <a:latin typeface="Monaco" charset="0"/>
                <a:ea typeface="Monaco" charset="0"/>
                <a:cs typeface="Monaco" charset="0"/>
              </a:rPr>
              <a:t> -c -bam mkbs_sim_1000000_0.25_1_val_1_bismark_bt2_pe.srtd.bam</a:t>
            </a:r>
            <a:endParaRPr lang="en-US" sz="1400" dirty="0" smtClean="0">
              <a:ea typeface="Courier" charset="0"/>
              <a:cs typeface="Courier" charset="0"/>
            </a:endParaRPr>
          </a:p>
          <a:p>
            <a:endParaRPr lang="en-US" dirty="0" smtClean="0">
              <a:ea typeface="Courier" charset="0"/>
              <a:cs typeface="Courier" charset="0"/>
            </a:endParaRPr>
          </a:p>
          <a:p>
            <a:endParaRPr lang="en-US" dirty="0" smtClean="0">
              <a:ea typeface="Courier" charset="0"/>
              <a:cs typeface="Courier" charset="0"/>
            </a:endParaRPr>
          </a:p>
          <a:p>
            <a:r>
              <a:rPr lang="en-US" dirty="0" smtClean="0">
                <a:ea typeface="Courier" charset="0"/>
                <a:cs typeface="Courier" charset="0"/>
              </a:rPr>
              <a:t>Output: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                </a:t>
            </a:r>
            <a:r>
              <a:rPr lang="en-GB" sz="1600" i="1" dirty="0" smtClean="0">
                <a:latin typeface="Courier" charset="0"/>
                <a:ea typeface="Courier" charset="0"/>
                <a:cs typeface="Courier" charset="0"/>
              </a:rPr>
              <a:t>mkbs_sim_1000000_0.25_1_val_1_bismark_bt2_pe.srtd_stats/</a:t>
            </a:r>
          </a:p>
          <a:p>
            <a:endParaRPr lang="en-GB" sz="1600" i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sz="1600" i="1" dirty="0" smtClean="0">
                <a:latin typeface="Courier" charset="0"/>
                <a:ea typeface="Courier" charset="0"/>
                <a:cs typeface="Courier" charset="0"/>
              </a:rPr>
              <a:t>         └── </a:t>
            </a:r>
            <a:r>
              <a:rPr lang="en-GB" sz="1600" i="1" dirty="0" err="1" smtClean="0">
                <a:latin typeface="Courier" charset="0"/>
                <a:ea typeface="Courier" charset="0"/>
                <a:cs typeface="Courier" charset="0"/>
              </a:rPr>
              <a:t>qualimapReport.html</a:t>
            </a:r>
            <a:endParaRPr lang="en-GB" sz="1600" i="1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ight Brace 8"/>
          <p:cNvSpPr/>
          <p:nvPr/>
        </p:nvSpPr>
        <p:spPr>
          <a:xfrm rot="16200000">
            <a:off x="3207718" y="1188409"/>
            <a:ext cx="215073" cy="3839376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415468" y="2762143"/>
            <a:ext cx="2663806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5"/>
                </a:solidFill>
              </a:rPr>
              <a:t>Run as command line (useful for HPC!)</a:t>
            </a:r>
            <a:endParaRPr lang="en-GB" sz="1200" dirty="0">
              <a:solidFill>
                <a:schemeClr val="accent5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3049371" y="3918296"/>
            <a:ext cx="215073" cy="376544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5890078" y="3425936"/>
            <a:ext cx="190975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5"/>
                </a:solidFill>
              </a:rPr>
              <a:t>Input name sorted BAM file</a:t>
            </a:r>
            <a:endParaRPr lang="en-GB" sz="1200" dirty="0">
              <a:solidFill>
                <a:schemeClr val="accent5"/>
              </a:solidFill>
            </a:endParaRPr>
          </a:p>
        </p:txBody>
      </p:sp>
      <p:sp>
        <p:nvSpPr>
          <p:cNvPr id="18" name="Right Brace 17"/>
          <p:cNvSpPr/>
          <p:nvPr/>
        </p:nvSpPr>
        <p:spPr>
          <a:xfrm rot="16200000">
            <a:off x="6949137" y="935263"/>
            <a:ext cx="215073" cy="5683413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3284777" y="3427489"/>
            <a:ext cx="2562881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5"/>
                </a:solidFill>
              </a:rPr>
              <a:t>Paint chromosome limits inside charts</a:t>
            </a:r>
            <a:endParaRPr lang="en-GB" sz="1200" dirty="0">
              <a:solidFill>
                <a:schemeClr val="accent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79033" y="4163054"/>
            <a:ext cx="187987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/>
                </a:solidFill>
              </a:rPr>
              <a:t>skip duplicated alignments</a:t>
            </a:r>
            <a:endParaRPr lang="en-GB" sz="1200" dirty="0">
              <a:solidFill>
                <a:schemeClr val="accent5"/>
              </a:solidFill>
            </a:endParaRPr>
          </a:p>
        </p:txBody>
      </p:sp>
      <p:sp>
        <p:nvSpPr>
          <p:cNvPr id="21" name="Right Brace 20"/>
          <p:cNvSpPr/>
          <p:nvPr/>
        </p:nvSpPr>
        <p:spPr>
          <a:xfrm rot="16200000">
            <a:off x="3422036" y="3659016"/>
            <a:ext cx="215073" cy="258673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ight Brace 21"/>
          <p:cNvSpPr/>
          <p:nvPr/>
        </p:nvSpPr>
        <p:spPr>
          <a:xfrm rot="5400000">
            <a:off x="3829620" y="3915300"/>
            <a:ext cx="215073" cy="416247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3658907" y="4163053"/>
            <a:ext cx="1313693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smtClean="0">
                <a:solidFill>
                  <a:schemeClr val="accent5"/>
                </a:solidFill>
              </a:rPr>
              <a:t>Input BAM format</a:t>
            </a:r>
            <a:endParaRPr lang="en-GB" sz="1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918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 flipV="1">
            <a:off x="2072889" y="1100953"/>
            <a:ext cx="5455011" cy="1202041"/>
          </a:xfrm>
          <a:prstGeom prst="rect">
            <a:avLst/>
          </a:prstGeom>
          <a:solidFill>
            <a:srgbClr val="A5A5A5">
              <a:alpha val="25098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4990440" y="5408936"/>
            <a:ext cx="2537460" cy="1003803"/>
          </a:xfrm>
          <a:prstGeom prst="rect">
            <a:avLst/>
          </a:prstGeom>
          <a:solidFill>
            <a:srgbClr val="FFC000">
              <a:alpha val="25098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7881873" y="2524611"/>
            <a:ext cx="2537460" cy="2653044"/>
          </a:xfrm>
          <a:prstGeom prst="rect">
            <a:avLst/>
          </a:prstGeom>
          <a:solidFill>
            <a:srgbClr val="A5A5A5">
              <a:alpha val="25098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4993631" y="2524611"/>
            <a:ext cx="2537460" cy="2653043"/>
          </a:xfrm>
          <a:prstGeom prst="rect">
            <a:avLst/>
          </a:prstGeom>
          <a:solidFill>
            <a:srgbClr val="A5A5A5">
              <a:alpha val="25098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2072890" y="2524612"/>
            <a:ext cx="2537460" cy="2657749"/>
          </a:xfrm>
          <a:prstGeom prst="rect">
            <a:avLst/>
          </a:prstGeom>
          <a:solidFill>
            <a:srgbClr val="A5A5A5">
              <a:alpha val="25098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Pipeline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33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573245" y="1351002"/>
            <a:ext cx="1371850" cy="838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Reference </a:t>
            </a:r>
            <a:r>
              <a:rPr lang="en-GB" smtClean="0"/>
              <a:t>Genome Preparation</a:t>
            </a:r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2662406" y="1346843"/>
            <a:ext cx="1371850" cy="838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Generate Read Data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2178331" y="3104691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FastQC</a:t>
            </a:r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>
            <a:off x="5089171" y="3125227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bismark</a:t>
            </a:r>
            <a:r>
              <a:rPr lang="en-GB" dirty="0" smtClean="0"/>
              <a:t> align</a:t>
            </a:r>
            <a:endParaRPr lang="en-GB" dirty="0"/>
          </a:p>
        </p:txBody>
      </p:sp>
      <p:sp>
        <p:nvSpPr>
          <p:cNvPr id="12" name="Rounded Rectangle 11"/>
          <p:cNvSpPr/>
          <p:nvPr/>
        </p:nvSpPr>
        <p:spPr>
          <a:xfrm>
            <a:off x="5089171" y="3626985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bismark</a:t>
            </a:r>
            <a:r>
              <a:rPr lang="en-GB" dirty="0" smtClean="0"/>
              <a:t> </a:t>
            </a:r>
            <a:r>
              <a:rPr lang="en-GB" dirty="0" err="1" smtClean="0"/>
              <a:t>deduplicate</a:t>
            </a:r>
            <a:endParaRPr lang="en-GB" dirty="0"/>
          </a:p>
        </p:txBody>
      </p:sp>
      <p:sp>
        <p:nvSpPr>
          <p:cNvPr id="13" name="Rounded Rectangle 12"/>
          <p:cNvSpPr/>
          <p:nvPr/>
        </p:nvSpPr>
        <p:spPr>
          <a:xfrm>
            <a:off x="5089171" y="4128743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bismark</a:t>
            </a:r>
            <a:r>
              <a:rPr lang="en-GB" dirty="0" smtClean="0"/>
              <a:t> meth extract</a:t>
            </a:r>
            <a:endParaRPr lang="en-GB" dirty="0"/>
          </a:p>
        </p:txBody>
      </p:sp>
      <p:sp>
        <p:nvSpPr>
          <p:cNvPr id="18" name="Rounded Rectangle 17"/>
          <p:cNvSpPr/>
          <p:nvPr/>
        </p:nvSpPr>
        <p:spPr>
          <a:xfrm>
            <a:off x="7977151" y="3144601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samtools</a:t>
            </a:r>
            <a:r>
              <a:rPr lang="en-GB" dirty="0" smtClean="0"/>
              <a:t> sort</a:t>
            </a:r>
            <a:endParaRPr lang="en-GB" dirty="0"/>
          </a:p>
        </p:txBody>
      </p:sp>
      <p:sp>
        <p:nvSpPr>
          <p:cNvPr id="19" name="Rounded Rectangle 18"/>
          <p:cNvSpPr/>
          <p:nvPr/>
        </p:nvSpPr>
        <p:spPr>
          <a:xfrm>
            <a:off x="7977151" y="4148117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preseq</a:t>
            </a:r>
            <a:endParaRPr lang="en-GB" dirty="0"/>
          </a:p>
        </p:txBody>
      </p:sp>
      <p:sp>
        <p:nvSpPr>
          <p:cNvPr id="20" name="Rounded Rectangle 19"/>
          <p:cNvSpPr/>
          <p:nvPr/>
        </p:nvSpPr>
        <p:spPr>
          <a:xfrm>
            <a:off x="7977151" y="4634635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qualimap</a:t>
            </a:r>
            <a:endParaRPr lang="en-GB" dirty="0"/>
          </a:p>
        </p:txBody>
      </p:sp>
      <p:sp>
        <p:nvSpPr>
          <p:cNvPr id="21" name="Rounded Rectangle 20"/>
          <p:cNvSpPr/>
          <p:nvPr/>
        </p:nvSpPr>
        <p:spPr>
          <a:xfrm>
            <a:off x="7977151" y="3646359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picard</a:t>
            </a:r>
            <a:endParaRPr lang="en-GB" dirty="0"/>
          </a:p>
        </p:txBody>
      </p:sp>
      <p:sp>
        <p:nvSpPr>
          <p:cNvPr id="22" name="Rounded Rectangle 21"/>
          <p:cNvSpPr/>
          <p:nvPr/>
        </p:nvSpPr>
        <p:spPr>
          <a:xfrm>
            <a:off x="5089171" y="5921249"/>
            <a:ext cx="2340000" cy="32766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multiqc</a:t>
            </a:r>
            <a:endParaRPr lang="en-GB" dirty="0"/>
          </a:p>
        </p:txBody>
      </p:sp>
      <p:sp>
        <p:nvSpPr>
          <p:cNvPr id="23" name="Rounded Rectangle 22"/>
          <p:cNvSpPr/>
          <p:nvPr/>
        </p:nvSpPr>
        <p:spPr>
          <a:xfrm>
            <a:off x="2178331" y="3606449"/>
            <a:ext cx="2340000" cy="3276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trim_galore</a:t>
            </a:r>
            <a:endParaRPr lang="en-GB" dirty="0"/>
          </a:p>
        </p:txBody>
      </p:sp>
      <p:cxnSp>
        <p:nvCxnSpPr>
          <p:cNvPr id="4" name="Straight Arrow Connector 3"/>
          <p:cNvCxnSpPr>
            <a:stCxn id="9" idx="2"/>
            <a:endCxn id="23" idx="0"/>
          </p:cNvCxnSpPr>
          <p:nvPr/>
        </p:nvCxnSpPr>
        <p:spPr>
          <a:xfrm>
            <a:off x="3348331" y="3432351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2"/>
            <a:endCxn id="12" idx="0"/>
          </p:cNvCxnSpPr>
          <p:nvPr/>
        </p:nvCxnSpPr>
        <p:spPr>
          <a:xfrm>
            <a:off x="6259171" y="3452887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2"/>
            <a:endCxn id="13" idx="0"/>
          </p:cNvCxnSpPr>
          <p:nvPr/>
        </p:nvCxnSpPr>
        <p:spPr>
          <a:xfrm>
            <a:off x="6259171" y="3954645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2"/>
            <a:endCxn id="21" idx="0"/>
          </p:cNvCxnSpPr>
          <p:nvPr/>
        </p:nvCxnSpPr>
        <p:spPr>
          <a:xfrm>
            <a:off x="9147151" y="3472261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1" idx="2"/>
            <a:endCxn id="19" idx="0"/>
          </p:cNvCxnSpPr>
          <p:nvPr/>
        </p:nvCxnSpPr>
        <p:spPr>
          <a:xfrm>
            <a:off x="9147151" y="3974019"/>
            <a:ext cx="0" cy="17409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9" idx="2"/>
            <a:endCxn id="20" idx="0"/>
          </p:cNvCxnSpPr>
          <p:nvPr/>
        </p:nvCxnSpPr>
        <p:spPr>
          <a:xfrm>
            <a:off x="9147151" y="4475777"/>
            <a:ext cx="0" cy="15885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23" idx="2"/>
            <a:endCxn id="10" idx="1"/>
          </p:cNvCxnSpPr>
          <p:nvPr/>
        </p:nvCxnSpPr>
        <p:spPr>
          <a:xfrm rot="5400000" flipH="1" flipV="1">
            <a:off x="3896225" y="2741163"/>
            <a:ext cx="645052" cy="1740840"/>
          </a:xfrm>
          <a:prstGeom prst="bentConnector4">
            <a:avLst>
              <a:gd name="adj1" fmla="val -35439"/>
              <a:gd name="adj2" fmla="val 83604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2"/>
            <a:endCxn id="18" idx="1"/>
          </p:cNvCxnSpPr>
          <p:nvPr/>
        </p:nvCxnSpPr>
        <p:spPr>
          <a:xfrm rot="5400000" flipH="1" flipV="1">
            <a:off x="6544175" y="3023427"/>
            <a:ext cx="1147972" cy="1717980"/>
          </a:xfrm>
          <a:prstGeom prst="bentConnector4">
            <a:avLst>
              <a:gd name="adj1" fmla="val -19913"/>
              <a:gd name="adj2" fmla="val 84052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0" idx="2"/>
            <a:endCxn id="22" idx="3"/>
          </p:cNvCxnSpPr>
          <p:nvPr/>
        </p:nvCxnSpPr>
        <p:spPr>
          <a:xfrm rot="5400000">
            <a:off x="7726769" y="4664697"/>
            <a:ext cx="1122784" cy="1717980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420663" y="2524613"/>
            <a:ext cx="184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Pre-alignment QC</a:t>
            </a:r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4945830" y="2524613"/>
            <a:ext cx="2626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Alignment &amp; Meth Extract</a:t>
            </a:r>
            <a:endParaRPr lang="en-GB" dirty="0"/>
          </a:p>
        </p:txBody>
      </p:sp>
      <p:sp>
        <p:nvSpPr>
          <p:cNvPr id="49" name="TextBox 48"/>
          <p:cNvSpPr txBox="1"/>
          <p:nvPr/>
        </p:nvSpPr>
        <p:spPr>
          <a:xfrm>
            <a:off x="8180474" y="2524613"/>
            <a:ext cx="192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Post-alignment QC</a:t>
            </a:r>
            <a:endParaRPr lang="en-GB" dirty="0"/>
          </a:p>
        </p:txBody>
      </p:sp>
      <p:sp>
        <p:nvSpPr>
          <p:cNvPr id="58" name="TextBox 57"/>
          <p:cNvSpPr txBox="1"/>
          <p:nvPr/>
        </p:nvSpPr>
        <p:spPr>
          <a:xfrm>
            <a:off x="5648234" y="5429472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Summarise</a:t>
            </a:r>
            <a:endParaRPr lang="en-GB" dirty="0"/>
          </a:p>
        </p:txBody>
      </p:sp>
      <p:sp>
        <p:nvSpPr>
          <p:cNvPr id="60" name="TextBox 59"/>
          <p:cNvSpPr txBox="1"/>
          <p:nvPr/>
        </p:nvSpPr>
        <p:spPr>
          <a:xfrm>
            <a:off x="3913003" y="1070475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Data Preparation</a:t>
            </a:r>
            <a:endParaRPr lang="en-GB" dirty="0"/>
          </a:p>
        </p:txBody>
      </p:sp>
      <p:cxnSp>
        <p:nvCxnSpPr>
          <p:cNvPr id="61" name="Straight Arrow Connector 60"/>
          <p:cNvCxnSpPr>
            <a:stCxn id="8" idx="2"/>
            <a:endCxn id="47" idx="0"/>
          </p:cNvCxnSpPr>
          <p:nvPr/>
        </p:nvCxnSpPr>
        <p:spPr>
          <a:xfrm flipH="1">
            <a:off x="3341620" y="2185043"/>
            <a:ext cx="6711" cy="33957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" idx="2"/>
            <a:endCxn id="48" idx="0"/>
          </p:cNvCxnSpPr>
          <p:nvPr/>
        </p:nvCxnSpPr>
        <p:spPr>
          <a:xfrm>
            <a:off x="6259170" y="2189202"/>
            <a:ext cx="1" cy="33541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520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 smtClean="0">
                <a:solidFill>
                  <a:srgbClr val="7030A0"/>
                </a:solidFill>
              </a:rPr>
              <a:t>MultiQC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34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092" y="1152329"/>
            <a:ext cx="10263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MultiQC</a:t>
            </a:r>
            <a:r>
              <a:rPr lang="en-GB" dirty="0" smtClean="0"/>
              <a:t>		</a:t>
            </a:r>
            <a:r>
              <a:rPr lang="en-GB" dirty="0"/>
              <a:t>Aggregate results from bioinformatics analyses across many samples into a single </a:t>
            </a:r>
            <a:r>
              <a:rPr lang="en-GB" dirty="0" smtClean="0"/>
              <a:t>report</a:t>
            </a:r>
          </a:p>
          <a:p>
            <a:r>
              <a:rPr lang="en-GB" dirty="0" smtClean="0"/>
              <a:t>Version		</a:t>
            </a:r>
            <a:r>
              <a:rPr lang="hr-HR" dirty="0" smtClean="0"/>
              <a:t>0.8dev </a:t>
            </a:r>
          </a:p>
          <a:p>
            <a:r>
              <a:rPr lang="en-GB" dirty="0" smtClean="0"/>
              <a:t>Download	http://</a:t>
            </a:r>
            <a:r>
              <a:rPr lang="en-GB" dirty="0" err="1" smtClean="0"/>
              <a:t>multiqc.info</a:t>
            </a:r>
            <a:r>
              <a:rPr lang="en-GB" dirty="0" smtClean="0"/>
              <a:t>/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39680" y="2549903"/>
            <a:ext cx="1158522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Terminal:</a:t>
            </a:r>
          </a:p>
          <a:p>
            <a:endParaRPr lang="en-GB" dirty="0"/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$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multiqc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-f 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”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NGSchool.eu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" --filename "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NGSchool.eu.multiqc_report.html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" .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NGSchool.eu.multiqc_report.html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ea typeface="Courier" charset="0"/>
                <a:cs typeface="Courier" charset="0"/>
              </a:rPr>
              <a:t>Output:</a:t>
            </a:r>
          </a:p>
          <a:p>
            <a:endParaRPr lang="en-GB" dirty="0" smtClean="0"/>
          </a:p>
          <a:p>
            <a:r>
              <a:rPr lang="en-GB" dirty="0" smtClean="0"/>
              <a:t>	</a:t>
            </a:r>
            <a:r>
              <a:rPr lang="en-GB" i="1" dirty="0" smtClean="0"/>
              <a:t>HTML Report				</a:t>
            </a:r>
          </a:p>
          <a:p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NGSchool.eu.multiqc_report.html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NGSchool.eu.multiqc_report_data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		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ight Brace 8"/>
          <p:cNvSpPr/>
          <p:nvPr/>
        </p:nvSpPr>
        <p:spPr>
          <a:xfrm rot="16200000">
            <a:off x="8316575" y="14107"/>
            <a:ext cx="215073" cy="5950822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535105" y="3606044"/>
            <a:ext cx="2018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5"/>
                </a:solidFill>
              </a:rPr>
              <a:t>Overwrite existing report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05701" y="2583646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accent5"/>
                </a:solidFill>
              </a:rPr>
              <a:t>Output filename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 rot="16200000">
            <a:off x="4109431" y="1897968"/>
            <a:ext cx="215073" cy="2188346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3435484" y="2582025"/>
            <a:ext cx="1746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5"/>
                </a:solidFill>
              </a:rPr>
              <a:t>A title for your report</a:t>
            </a:r>
            <a:endParaRPr lang="en-GB" sz="1400" dirty="0">
              <a:solidFill>
                <a:schemeClr val="accent5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 rot="5400000">
            <a:off x="2725222" y="3353209"/>
            <a:ext cx="215073" cy="362753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Brace 19"/>
          <p:cNvSpPr/>
          <p:nvPr/>
        </p:nvSpPr>
        <p:spPr>
          <a:xfrm rot="5400000">
            <a:off x="11567085" y="3318022"/>
            <a:ext cx="215073" cy="362752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9482488" y="3577680"/>
            <a:ext cx="270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accent5"/>
                </a:solidFill>
              </a:rPr>
              <a:t>“.” Is a special Linux symbol which means the current directory</a:t>
            </a:r>
            <a:endParaRPr lang="en-GB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021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247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 smtClean="0">
                <a:solidFill>
                  <a:srgbClr val="7030A0"/>
                </a:solidFill>
              </a:rPr>
              <a:t>MultiQC</a:t>
            </a:r>
            <a:r>
              <a:rPr lang="en-GB" sz="2400" dirty="0" smtClean="0">
                <a:solidFill>
                  <a:srgbClr val="7030A0"/>
                </a:solidFill>
              </a:rPr>
              <a:t> ::: </a:t>
            </a:r>
            <a:r>
              <a:rPr lang="en-GB" sz="2400" dirty="0" err="1" smtClean="0">
                <a:solidFill>
                  <a:srgbClr val="7030A0"/>
                </a:solidFill>
              </a:rPr>
              <a:t>FastQC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35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9" y="4054361"/>
            <a:ext cx="3510002" cy="23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999" y="4054361"/>
            <a:ext cx="3510002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1357008"/>
            <a:ext cx="3510002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39" y="1357008"/>
            <a:ext cx="3510002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259" y="4054361"/>
            <a:ext cx="3510002" cy="23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259" y="1357008"/>
            <a:ext cx="3510002" cy="234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547" y="1025130"/>
            <a:ext cx="225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Includes </a:t>
            </a:r>
            <a:r>
              <a:rPr lang="en-GB" dirty="0" err="1" smtClean="0"/>
              <a:t>mkbs</a:t>
            </a:r>
            <a:r>
              <a:rPr lang="en-GB" dirty="0" smtClean="0"/>
              <a:t> &amp; </a:t>
            </a:r>
            <a:r>
              <a:rPr lang="en-GB" dirty="0" err="1" smtClean="0"/>
              <a:t>oxbs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6408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260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 smtClean="0">
                <a:solidFill>
                  <a:srgbClr val="7030A0"/>
                </a:solidFill>
              </a:rPr>
              <a:t>MultiQC</a:t>
            </a:r>
            <a:r>
              <a:rPr lang="en-GB" sz="2400" dirty="0" smtClean="0">
                <a:solidFill>
                  <a:srgbClr val="7030A0"/>
                </a:solidFill>
              </a:rPr>
              <a:t> ::: </a:t>
            </a:r>
            <a:r>
              <a:rPr lang="en-GB" sz="2400" dirty="0" err="1" smtClean="0">
                <a:solidFill>
                  <a:srgbClr val="7030A0"/>
                </a:solidFill>
              </a:rPr>
              <a:t>Bismark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36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10" y="1092398"/>
            <a:ext cx="4050000" cy="27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92398"/>
            <a:ext cx="4050001" cy="27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08018"/>
            <a:ext cx="405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10" y="3790543"/>
            <a:ext cx="4050000" cy="270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547" y="1025130"/>
            <a:ext cx="225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Includes </a:t>
            </a:r>
            <a:r>
              <a:rPr lang="en-GB" dirty="0" err="1" smtClean="0"/>
              <a:t>mkbs</a:t>
            </a:r>
            <a:r>
              <a:rPr lang="en-GB" dirty="0" smtClean="0"/>
              <a:t> &amp; </a:t>
            </a:r>
            <a:r>
              <a:rPr lang="en-GB" dirty="0" err="1" smtClean="0"/>
              <a:t>oxbs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549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 smtClean="0">
                <a:solidFill>
                  <a:srgbClr val="7030A0"/>
                </a:solidFill>
              </a:rPr>
              <a:t>MultiQC</a:t>
            </a:r>
            <a:r>
              <a:rPr lang="en-GB" sz="2400" dirty="0" smtClean="0">
                <a:solidFill>
                  <a:srgbClr val="7030A0"/>
                </a:solidFill>
              </a:rPr>
              <a:t> ::: </a:t>
            </a:r>
            <a:r>
              <a:rPr lang="en-GB" sz="2400" dirty="0" err="1" smtClean="0">
                <a:solidFill>
                  <a:srgbClr val="7030A0"/>
                </a:solidFill>
              </a:rPr>
              <a:t>Qualimap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37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1083259"/>
            <a:ext cx="3780000" cy="25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80" y="3727053"/>
            <a:ext cx="3780000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80" y="1086596"/>
            <a:ext cx="3780000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3727053"/>
            <a:ext cx="3780000" cy="25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547" y="1025130"/>
            <a:ext cx="225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Includes </a:t>
            </a:r>
            <a:r>
              <a:rPr lang="en-GB" dirty="0" err="1" smtClean="0"/>
              <a:t>mkbs</a:t>
            </a:r>
            <a:r>
              <a:rPr lang="en-GB" dirty="0" smtClean="0"/>
              <a:t> &amp; </a:t>
            </a:r>
            <a:r>
              <a:rPr lang="en-GB" dirty="0" err="1" smtClean="0"/>
              <a:t>oxbs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7" name="Left-Right Arrow 6"/>
          <p:cNvSpPr/>
          <p:nvPr/>
        </p:nvSpPr>
        <p:spPr>
          <a:xfrm>
            <a:off x="4267200" y="4693920"/>
            <a:ext cx="205740" cy="76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289036" y="3979888"/>
            <a:ext cx="2827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m</a:t>
            </a:r>
            <a:r>
              <a:rPr lang="en-GB" sz="1600" dirty="0" err="1" smtClean="0"/>
              <a:t>kbs</a:t>
            </a:r>
            <a:r>
              <a:rPr lang="en-GB" sz="1600" dirty="0" smtClean="0"/>
              <a:t> / </a:t>
            </a:r>
            <a:r>
              <a:rPr lang="en-GB" sz="1600" dirty="0" err="1" smtClean="0"/>
              <a:t>oxbs</a:t>
            </a:r>
            <a:r>
              <a:rPr lang="en-GB" sz="1600" dirty="0" smtClean="0"/>
              <a:t> difference = </a:t>
            </a:r>
            <a:r>
              <a:rPr lang="en-GB" sz="1600" dirty="0" err="1" smtClean="0"/>
              <a:t>hmC</a:t>
            </a:r>
            <a:endParaRPr lang="en-GB" sz="1600" dirty="0" smtClean="0"/>
          </a:p>
          <a:p>
            <a:endParaRPr lang="en-GB" sz="1600" dirty="0"/>
          </a:p>
          <a:p>
            <a:r>
              <a:rPr lang="en-GB" sz="1600" i="1" dirty="0" smtClean="0"/>
              <a:t>(In </a:t>
            </a:r>
            <a:r>
              <a:rPr lang="en-GB" sz="1600" i="1" dirty="0" err="1" smtClean="0"/>
              <a:t>oxbs</a:t>
            </a:r>
            <a:r>
              <a:rPr lang="en-GB" sz="1600" i="1" dirty="0" smtClean="0"/>
              <a:t> </a:t>
            </a:r>
            <a:r>
              <a:rPr lang="en-GB" sz="1600" i="1" dirty="0" err="1" smtClean="0"/>
              <a:t>hmC</a:t>
            </a:r>
            <a:r>
              <a:rPr lang="en-GB" sz="1600" i="1" dirty="0" smtClean="0"/>
              <a:t> oxidised to </a:t>
            </a:r>
            <a:r>
              <a:rPr lang="en-GB" sz="1600" i="1" dirty="0" err="1" smtClean="0"/>
              <a:t>fC</a:t>
            </a:r>
            <a:r>
              <a:rPr lang="en-GB" sz="1600" i="1" dirty="0" smtClean="0"/>
              <a:t> sequences as C, therefore more C expected in </a:t>
            </a:r>
            <a:r>
              <a:rPr lang="en-GB" sz="1600" i="1" dirty="0" err="1" smtClean="0"/>
              <a:t>oxbs</a:t>
            </a:r>
            <a:r>
              <a:rPr lang="en-GB" sz="1600" i="1" dirty="0" smtClean="0"/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8120" y="1535369"/>
            <a:ext cx="3108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Reads simulated for ~30X coverage</a:t>
            </a:r>
          </a:p>
          <a:p>
            <a:endParaRPr lang="en-GB" sz="1600" i="1" dirty="0" smtClean="0"/>
          </a:p>
          <a:p>
            <a:r>
              <a:rPr lang="en-GB" sz="1600" i="1" dirty="0" smtClean="0"/>
              <a:t>After trimming and alignment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i="1" dirty="0" smtClean="0"/>
              <a:t>Average 27X</a:t>
            </a:r>
          </a:p>
          <a:p>
            <a:pPr marL="285750" indent="-285750">
              <a:buFont typeface="Arial" charset="0"/>
              <a:buChar char="•"/>
            </a:pPr>
            <a:r>
              <a:rPr lang="en-GB" sz="1600" i="1" dirty="0" smtClean="0"/>
              <a:t>~35% genome covered at 30X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776460" y="2685171"/>
            <a:ext cx="0" cy="74382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693269" y="2685171"/>
            <a:ext cx="208319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827249" y="1470367"/>
            <a:ext cx="0" cy="19586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736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3868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 smtClean="0">
                <a:solidFill>
                  <a:srgbClr val="7030A0"/>
                </a:solidFill>
              </a:rPr>
              <a:t>MultiQC</a:t>
            </a:r>
            <a:r>
              <a:rPr lang="en-GB" sz="2400" dirty="0" smtClean="0">
                <a:solidFill>
                  <a:srgbClr val="7030A0"/>
                </a:solidFill>
              </a:rPr>
              <a:t> ::: </a:t>
            </a:r>
            <a:r>
              <a:rPr lang="en-GB" sz="2400" dirty="0" err="1" smtClean="0">
                <a:solidFill>
                  <a:srgbClr val="7030A0"/>
                </a:solidFill>
              </a:rPr>
              <a:t>Cutadapt</a:t>
            </a:r>
            <a:r>
              <a:rPr lang="en-GB" sz="2400" dirty="0" smtClean="0">
                <a:solidFill>
                  <a:srgbClr val="7030A0"/>
                </a:solidFill>
              </a:rPr>
              <a:t> &amp; Picard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38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41220"/>
            <a:ext cx="3780000" cy="25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45" y="2141220"/>
            <a:ext cx="3780000" cy="252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20466" y="1726091"/>
            <a:ext cx="253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Picard Insert </a:t>
            </a:r>
            <a:r>
              <a:rPr lang="en-GB" smtClean="0"/>
              <a:t>Size Metrics</a:t>
            </a:r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7463485" y="1730062"/>
            <a:ext cx="1045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Cutadapt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4340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1496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Methyl-Kit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39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092" y="1152329"/>
            <a:ext cx="58337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Methyl-Kit	</a:t>
            </a:r>
            <a:r>
              <a:rPr lang="en-GB" dirty="0"/>
              <a:t>R package for DNA methylation analysis</a:t>
            </a:r>
            <a:endParaRPr lang="en-GB" dirty="0" smtClean="0"/>
          </a:p>
          <a:p>
            <a:r>
              <a:rPr lang="en-GB" dirty="0" smtClean="0"/>
              <a:t>Version		</a:t>
            </a:r>
            <a:r>
              <a:rPr lang="hr-HR" dirty="0" smtClean="0"/>
              <a:t>v0.99.2 </a:t>
            </a:r>
          </a:p>
          <a:p>
            <a:r>
              <a:rPr lang="en-GB" dirty="0" smtClean="0"/>
              <a:t>Download	https://</a:t>
            </a:r>
            <a:r>
              <a:rPr lang="en-GB" dirty="0" err="1" smtClean="0"/>
              <a:t>github.com</a:t>
            </a:r>
            <a:r>
              <a:rPr lang="en-GB" dirty="0" smtClean="0"/>
              <a:t>/al2na/</a:t>
            </a:r>
            <a:r>
              <a:rPr lang="en-GB" dirty="0" err="1" smtClean="0"/>
              <a:t>methylKit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39680" y="2549903"/>
            <a:ext cx="1034129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Terminal:</a:t>
            </a:r>
          </a:p>
          <a:p>
            <a:endParaRPr lang="en-GB" dirty="0"/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$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Rscript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ngschool.methylkit.R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r>
              <a:rPr lang="en-US" dirty="0" smtClean="0">
                <a:ea typeface="Courier" charset="0"/>
                <a:cs typeface="Courier" charset="0"/>
              </a:rPr>
              <a:t>Output:</a:t>
            </a:r>
            <a:endParaRPr lang="en-GB" dirty="0" smtClean="0"/>
          </a:p>
          <a:p>
            <a:r>
              <a:rPr lang="en-GB" dirty="0" smtClean="0"/>
              <a:t>	</a:t>
            </a:r>
            <a:r>
              <a:rPr lang="en-GB" i="1" dirty="0" smtClean="0"/>
              <a:t>Plots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NGSchool.eu.methylkit.PCASamples.ward_corr_plot.pdf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NGSchool.eu.methylkit.CorrelationPlot.pdf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NGSchool.eu.methylkit.PCASamples.screeplot.pdf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NGSchool.eu.methylkit.PCASamples.pdf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NGSchool.eu.methylkit.diffMethPerChr.pdf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i="1" dirty="0" smtClean="0">
                <a:ea typeface="Courier" charset="0"/>
                <a:cs typeface="Courier" charset="0"/>
              </a:rPr>
              <a:t>Tables</a:t>
            </a:r>
            <a:r>
              <a:rPr lang="en-US" i="1" dirty="0"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NGSchool.eu.methylkit.hyper_methylated.tsv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NGSchool.eu.methylkit.DiffMeth.tsv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NGSchool.eu.methylkit.hypo_methylated.tsv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NGSchool.eu.methylkit.differentialy_methylated.tsv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		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ight Brace 12"/>
          <p:cNvSpPr/>
          <p:nvPr/>
        </p:nvSpPr>
        <p:spPr>
          <a:xfrm rot="16200000">
            <a:off x="3912015" y="1700552"/>
            <a:ext cx="215073" cy="2583178"/>
          </a:xfrm>
          <a:prstGeom prst="rightBrace">
            <a:avLst>
              <a:gd name="adj1" fmla="val 16510"/>
              <a:gd name="adj2" fmla="val 46212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3435484" y="2582025"/>
            <a:ext cx="1337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accent5"/>
                </a:solidFill>
              </a:rPr>
              <a:t>Custom R-script</a:t>
            </a:r>
            <a:endParaRPr lang="en-GB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349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" y="1152329"/>
            <a:ext cx="4538692" cy="1825119"/>
          </a:xfrm>
          <a:prstGeom prst="rect">
            <a:avLst/>
          </a:prstGeom>
        </p:spPr>
      </p:pic>
      <p:pic>
        <p:nvPicPr>
          <p:cNvPr id="11" name="Picture 10" descr="Description: CTRnewlog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4929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Methylation Function in Development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4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567" y="2288585"/>
            <a:ext cx="7932275" cy="39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28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1496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Methyl-Kit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40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084" y="2311298"/>
            <a:ext cx="2520000" cy="25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602" y="2311298"/>
            <a:ext cx="2520000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00" y="1051298"/>
            <a:ext cx="5339400" cy="5339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56409" y="6025335"/>
            <a:ext cx="5435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Note: This </a:t>
            </a:r>
            <a:r>
              <a:rPr lang="en-GB" i="1" smtClean="0"/>
              <a:t>is simulated </a:t>
            </a:r>
            <a:r>
              <a:rPr lang="en-GB" i="1" dirty="0" smtClean="0"/>
              <a:t>data so </a:t>
            </a:r>
            <a:r>
              <a:rPr lang="en-GB" i="1" smtClean="0"/>
              <a:t>biologically meaningless!</a:t>
            </a:r>
            <a:endParaRPr lang="en-GB" i="1"/>
          </a:p>
        </p:txBody>
      </p:sp>
    </p:spTree>
    <p:extLst>
      <p:ext uri="{BB962C8B-B14F-4D97-AF65-F5344CB8AC3E}">
        <p14:creationId xmlns:p14="http://schemas.microsoft.com/office/powerpoint/2010/main" val="810215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3491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 smtClean="0">
                <a:solidFill>
                  <a:srgbClr val="7030A0"/>
                </a:solidFill>
              </a:rPr>
              <a:t>MethylKit</a:t>
            </a:r>
            <a:r>
              <a:rPr lang="en-GB" sz="2400" dirty="0" smtClean="0">
                <a:solidFill>
                  <a:srgbClr val="7030A0"/>
                </a:solidFill>
              </a:rPr>
              <a:t> ::: Example Data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41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779" y="2444980"/>
            <a:ext cx="4981663" cy="38020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779" y="1166091"/>
            <a:ext cx="4927589" cy="114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08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443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Comparing Samples / DMR Calling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42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80" y="1152329"/>
            <a:ext cx="3447460" cy="3447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52813"/>
          <a:stretch/>
        </p:blipFill>
        <p:spPr>
          <a:xfrm>
            <a:off x="5349139" y="1945489"/>
            <a:ext cx="6210300" cy="1252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94860" y="1681589"/>
            <a:ext cx="69717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>
                <a:latin typeface="Monaco" charset="0"/>
              </a:rPr>
              <a:t>Top 5 by location out of 122K [</a:t>
            </a:r>
            <a:r>
              <a:rPr lang="en-GB" sz="1200" dirty="0" err="1" smtClean="0">
                <a:latin typeface="Monaco" charset="0"/>
              </a:rPr>
              <a:t>NGSchool.eu.methylkit.hypo_methylated.txt</a:t>
            </a:r>
            <a:r>
              <a:rPr lang="en-GB" sz="1200" dirty="0" smtClean="0">
                <a:latin typeface="Monaco" charset="0"/>
              </a:rPr>
              <a:t>]</a:t>
            </a:r>
            <a:endParaRPr lang="en-GB" sz="1200" dirty="0"/>
          </a:p>
        </p:txBody>
      </p:sp>
      <p:sp>
        <p:nvSpPr>
          <p:cNvPr id="13" name="Rectangle 12"/>
          <p:cNvSpPr/>
          <p:nvPr/>
        </p:nvSpPr>
        <p:spPr>
          <a:xfrm>
            <a:off x="4587659" y="3532458"/>
            <a:ext cx="69717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>
                <a:latin typeface="Monaco" charset="0"/>
              </a:rPr>
              <a:t>Top 5 by location out of 8K [ </a:t>
            </a:r>
            <a:r>
              <a:rPr lang="en-GB" sz="1200" dirty="0" err="1" smtClean="0">
                <a:latin typeface="Monaco" charset="0"/>
              </a:rPr>
              <a:t>NGSchool.eu.methylkit.hyper_methylated.txt</a:t>
            </a:r>
            <a:r>
              <a:rPr lang="en-GB" sz="1200" dirty="0" smtClean="0">
                <a:latin typeface="Monaco" charset="0"/>
              </a:rPr>
              <a:t>]</a:t>
            </a:r>
            <a:endParaRPr lang="en-GB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756409" y="6025335"/>
            <a:ext cx="5435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Note: This </a:t>
            </a:r>
            <a:r>
              <a:rPr lang="en-GB" i="1" smtClean="0"/>
              <a:t>is simulated </a:t>
            </a:r>
            <a:r>
              <a:rPr lang="en-GB" i="1" dirty="0" smtClean="0"/>
              <a:t>data so </a:t>
            </a:r>
            <a:r>
              <a:rPr lang="en-GB" i="1" smtClean="0"/>
              <a:t>biologically meaningless!</a:t>
            </a:r>
            <a:endParaRPr lang="en-GB" i="1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t="53804"/>
          <a:stretch/>
        </p:blipFill>
        <p:spPr>
          <a:xfrm>
            <a:off x="5317368" y="3833881"/>
            <a:ext cx="6210300" cy="122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66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62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IGV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43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9595" y="1379220"/>
            <a:ext cx="1124699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ea typeface="Monaco" charset="0"/>
                <a:cs typeface="Monaco" charset="0"/>
              </a:rPr>
              <a:t>Load the reference genome (only the 5Mb region)</a:t>
            </a:r>
          </a:p>
          <a:p>
            <a:endParaRPr lang="en-GB" sz="16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GB" sz="1600" dirty="0" smtClean="0">
                <a:latin typeface="Courier" charset="0"/>
                <a:ea typeface="Courier" charset="0"/>
                <a:cs typeface="Courier" charset="0"/>
              </a:rPr>
              <a:t>IGV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└──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Genomes</a:t>
            </a:r>
            <a:endParaRPr lang="de-DE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 └── Create .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genome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File...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     └── Select </a:t>
            </a:r>
          </a:p>
          <a:p>
            <a:r>
              <a:rPr lang="en-GB" sz="1400" dirty="0" smtClean="0">
                <a:latin typeface="Courier" charset="0"/>
                <a:ea typeface="Courier" charset="0"/>
                <a:cs typeface="Courier" charset="0"/>
              </a:rPr>
              <a:t>              NGSchool_GRCh38_Chr1_region/Homo_sapiens.GRCh38.dna.chromosome.1.region30000000-5000000.fa</a:t>
            </a:r>
          </a:p>
          <a:p>
            <a:endParaRPr lang="en-GB" sz="16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GB" sz="16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GB" dirty="0" smtClean="0">
                <a:ea typeface="Monaco" charset="0"/>
                <a:cs typeface="Monaco" charset="0"/>
              </a:rPr>
              <a:t>Load the aligned reads BAM files:</a:t>
            </a:r>
          </a:p>
          <a:p>
            <a:r>
              <a:rPr lang="en-GB" sz="1600" dirty="0" smtClean="0">
                <a:latin typeface="Courier" charset="0"/>
                <a:ea typeface="Courier" charset="0"/>
                <a:cs typeface="Courier" charset="0"/>
              </a:rPr>
              <a:t>IGV</a:t>
            </a:r>
            <a:endParaRPr lang="en-GB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└── File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 └── Load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File...</a:t>
            </a:r>
          </a:p>
          <a:p>
            <a:r>
              <a:rPr lang="en-GB" sz="1400" dirty="0" smtClean="0"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GB" sz="1400" dirty="0" err="1" smtClean="0">
                <a:latin typeface="Courier" charset="0"/>
                <a:ea typeface="Courier" charset="0"/>
                <a:cs typeface="Courier" charset="0"/>
              </a:rPr>
              <a:t>SimulatedData</a:t>
            </a:r>
            <a:r>
              <a:rPr lang="en-GB" sz="1400" dirty="0" smtClean="0">
                <a:latin typeface="Courier" charset="0"/>
                <a:ea typeface="Courier" charset="0"/>
                <a:cs typeface="Courier" charset="0"/>
              </a:rPr>
              <a:t> /mkbs_sim_1000000_0.25_1_val_1_bismark_bt2_pe.srtd.bam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GB" sz="1400" dirty="0" err="1" smtClean="0">
                <a:latin typeface="Courier" charset="0"/>
                <a:ea typeface="Courier" charset="0"/>
                <a:cs typeface="Courier" charset="0"/>
              </a:rPr>
              <a:t>SimulatedData</a:t>
            </a:r>
            <a:r>
              <a:rPr lang="en-GB" sz="1400" dirty="0" smtClean="0">
                <a:latin typeface="Courier" charset="0"/>
                <a:ea typeface="Courier" charset="0"/>
                <a:cs typeface="Courier" charset="0"/>
              </a:rPr>
              <a:t> /oxbs_sim_1000000_0.25_1_val_1_bismark_bt2_pe.srtd.bam</a:t>
            </a:r>
            <a:endParaRPr lang="de-DE" sz="14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GB" sz="16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382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62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IGV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44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253361"/>
            <a:ext cx="8831580" cy="48542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9947" y="2324100"/>
            <a:ext cx="6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mkbs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15789" y="4232860"/>
            <a:ext cx="612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oxbs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580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5931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Future of Single Base Resolution Methylation 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45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6740" y="1363980"/>
            <a:ext cx="307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Oxford </a:t>
            </a:r>
            <a:r>
              <a:rPr lang="en-GB" dirty="0" err="1" smtClean="0"/>
              <a:t>Nanopore</a:t>
            </a:r>
            <a:r>
              <a:rPr lang="en-GB" dirty="0" smtClean="0"/>
              <a:t> Technologies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80" y="3904063"/>
            <a:ext cx="5252720" cy="22706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" y="1984064"/>
            <a:ext cx="4953000" cy="1583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23" y="1984064"/>
            <a:ext cx="433522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90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47" y="1733016"/>
            <a:ext cx="1994823" cy="19324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2806173" y="2137566"/>
            <a:ext cx="5676169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Dr Russell S. Hamilton</a:t>
            </a:r>
          </a:p>
          <a:p>
            <a:endParaRPr lang="en-GB" sz="700" dirty="0" smtClean="0">
              <a:solidFill>
                <a:srgbClr val="7030A0"/>
              </a:solidFill>
            </a:endParaRPr>
          </a:p>
          <a:p>
            <a:r>
              <a:rPr lang="en-GB" dirty="0" smtClean="0">
                <a:solidFill>
                  <a:srgbClr val="7030A0"/>
                </a:solidFill>
              </a:rPr>
              <a:t>Email:	rsh46@cam.ac.uk</a:t>
            </a:r>
          </a:p>
          <a:p>
            <a:r>
              <a:rPr lang="en-GB" dirty="0" smtClean="0">
                <a:solidFill>
                  <a:srgbClr val="7030A0"/>
                </a:solidFill>
              </a:rPr>
              <a:t>Web:	</a:t>
            </a:r>
            <a:r>
              <a:rPr lang="en-GB" sz="1400" dirty="0" smtClean="0">
                <a:solidFill>
                  <a:srgbClr val="7030A0"/>
                </a:solidFill>
              </a:rPr>
              <a:t>http://</a:t>
            </a:r>
            <a:r>
              <a:rPr lang="en-GB" sz="1400" dirty="0" err="1" smtClean="0">
                <a:solidFill>
                  <a:srgbClr val="7030A0"/>
                </a:solidFill>
              </a:rPr>
              <a:t>www.trophoblast.cam.ac.uk</a:t>
            </a:r>
            <a:r>
              <a:rPr lang="en-GB" sz="1400" dirty="0" smtClean="0">
                <a:solidFill>
                  <a:srgbClr val="7030A0"/>
                </a:solidFill>
              </a:rPr>
              <a:t>/directory/Russell-Hamilton</a:t>
            </a:r>
            <a:endParaRPr lang="en-GB" sz="1400" dirty="0">
              <a:solidFill>
                <a:srgbClr val="7030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2379" y="4712164"/>
            <a:ext cx="91786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License: 	Attribution-Non Commercial-Share Alike CC BY-NC-SA ( https://creativecommons.org/licenses/by-nc-sa/ )</a:t>
            </a:r>
          </a:p>
          <a:p>
            <a:r>
              <a:rPr lang="en-GB" sz="1200" dirty="0" smtClean="0"/>
              <a:t>	</a:t>
            </a:r>
            <a:r>
              <a:rPr lang="en-GB" sz="900" dirty="0" smtClean="0"/>
              <a:t>Attribution:	You must give appropriate credit, provide a link to the license, and indicate if changes were made. </a:t>
            </a:r>
          </a:p>
          <a:p>
            <a:r>
              <a:rPr lang="en-GB" sz="900" dirty="0"/>
              <a:t>	</a:t>
            </a:r>
            <a:r>
              <a:rPr lang="en-GB" sz="900" dirty="0" smtClean="0"/>
              <a:t>	You may do so in any reasonable manner, but not in any way that suggests the licensor endorses you or your use.</a:t>
            </a:r>
          </a:p>
          <a:p>
            <a:r>
              <a:rPr lang="en-GB" sz="900" dirty="0" smtClean="0"/>
              <a:t>	</a:t>
            </a:r>
            <a:r>
              <a:rPr lang="en-GB" sz="900" dirty="0" err="1" smtClean="0"/>
              <a:t>NonCommercial</a:t>
            </a:r>
            <a:r>
              <a:rPr lang="en-GB" sz="900" dirty="0" smtClean="0"/>
              <a:t>:	You may not use the material for commercial purposes.</a:t>
            </a:r>
          </a:p>
          <a:p>
            <a:r>
              <a:rPr lang="en-GB" sz="900" dirty="0" smtClean="0"/>
              <a:t>	</a:t>
            </a:r>
            <a:r>
              <a:rPr lang="en-GB" sz="900" dirty="0" err="1" smtClean="0"/>
              <a:t>ShareAlike</a:t>
            </a:r>
            <a:r>
              <a:rPr lang="en-GB" sz="900" dirty="0" smtClean="0"/>
              <a:t>:	If you remix, transform, or build upon the material, you must distribute your contributions under the same license as the original.</a:t>
            </a:r>
            <a:endParaRPr lang="en-GB" sz="9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795" y="4781349"/>
            <a:ext cx="1629691" cy="5668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961" y="2137566"/>
            <a:ext cx="3062676" cy="11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0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4311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 smtClean="0">
                <a:solidFill>
                  <a:srgbClr val="7030A0"/>
                </a:solidFill>
              </a:rPr>
              <a:t>Bisulfite</a:t>
            </a:r>
            <a:r>
              <a:rPr lang="en-GB" sz="2400" dirty="0" smtClean="0">
                <a:solidFill>
                  <a:srgbClr val="7030A0"/>
                </a:solidFill>
              </a:rPr>
              <a:t> Sequencing (</a:t>
            </a:r>
            <a:r>
              <a:rPr lang="en-GB" sz="2400" dirty="0" err="1" smtClean="0">
                <a:solidFill>
                  <a:srgbClr val="7030A0"/>
                </a:solidFill>
              </a:rPr>
              <a:t>bs</a:t>
            </a:r>
            <a:r>
              <a:rPr lang="en-GB" sz="2400" dirty="0" smtClean="0">
                <a:solidFill>
                  <a:srgbClr val="7030A0"/>
                </a:solidFill>
              </a:rPr>
              <a:t> or </a:t>
            </a:r>
            <a:r>
              <a:rPr lang="en-GB" sz="2400" dirty="0" err="1" smtClean="0">
                <a:solidFill>
                  <a:srgbClr val="7030A0"/>
                </a:solidFill>
              </a:rPr>
              <a:t>mkbs</a:t>
            </a:r>
            <a:r>
              <a:rPr lang="en-GB" sz="2400" dirty="0" smtClean="0">
                <a:solidFill>
                  <a:srgbClr val="7030A0"/>
                </a:solidFill>
              </a:rPr>
              <a:t>)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5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1346200"/>
            <a:ext cx="4191000" cy="4165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9680" y="2133600"/>
            <a:ext cx="317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Confounded signal 5mC + 5hmC</a:t>
            </a:r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339680" y="1346200"/>
            <a:ext cx="31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Traditional </a:t>
            </a:r>
            <a:r>
              <a:rPr lang="en-GB" dirty="0" err="1" smtClean="0"/>
              <a:t>bisulfite</a:t>
            </a:r>
            <a:r>
              <a:rPr lang="en-GB" dirty="0" smtClean="0"/>
              <a:t> sequencing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262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4747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Oxidative </a:t>
            </a:r>
            <a:r>
              <a:rPr lang="en-GB" sz="2400" dirty="0" err="1" smtClean="0">
                <a:solidFill>
                  <a:srgbClr val="7030A0"/>
                </a:solidFill>
              </a:rPr>
              <a:t>bisulfite</a:t>
            </a:r>
            <a:r>
              <a:rPr lang="en-GB" sz="2400" dirty="0" smtClean="0">
                <a:solidFill>
                  <a:srgbClr val="7030A0"/>
                </a:solidFill>
              </a:rPr>
              <a:t> sequencing (</a:t>
            </a:r>
            <a:r>
              <a:rPr lang="en-GB" sz="2400" dirty="0" err="1" smtClean="0">
                <a:solidFill>
                  <a:srgbClr val="7030A0"/>
                </a:solidFill>
              </a:rPr>
              <a:t>oxbs</a:t>
            </a:r>
            <a:r>
              <a:rPr lang="en-GB" sz="2400" dirty="0" smtClean="0">
                <a:solidFill>
                  <a:srgbClr val="7030A0"/>
                </a:solidFill>
              </a:rPr>
              <a:t>)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6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13" y="1348740"/>
            <a:ext cx="8300430" cy="43738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37493" y="6081897"/>
            <a:ext cx="475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Commercialised by Cambridge </a:t>
            </a:r>
            <a:r>
              <a:rPr lang="en-GB" dirty="0" err="1" smtClean="0"/>
              <a:t>Epigenetix</a:t>
            </a:r>
            <a:r>
              <a:rPr lang="en-GB" dirty="0" smtClean="0"/>
              <a:t> (CEGX)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15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3979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Reductive </a:t>
            </a:r>
            <a:r>
              <a:rPr lang="en-GB" sz="2400" dirty="0" err="1" smtClean="0">
                <a:solidFill>
                  <a:srgbClr val="7030A0"/>
                </a:solidFill>
              </a:rPr>
              <a:t>bisulfite</a:t>
            </a:r>
            <a:r>
              <a:rPr lang="en-GB" sz="2400" dirty="0" smtClean="0">
                <a:solidFill>
                  <a:srgbClr val="7030A0"/>
                </a:solidFill>
              </a:rPr>
              <a:t> sequencing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</a:t>
            </a:r>
            <a:r>
              <a:rPr lang="en-GB" sz="1200" dirty="0">
                <a:solidFill>
                  <a:srgbClr val="7030A0"/>
                </a:solidFill>
              </a:rPr>
              <a:t>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7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56" y="1356360"/>
            <a:ext cx="9219164" cy="3987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37493" y="6081897"/>
            <a:ext cx="475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Commercialised by Cambridge </a:t>
            </a:r>
            <a:r>
              <a:rPr lang="en-GB" dirty="0" err="1" smtClean="0"/>
              <a:t>Epigenetix</a:t>
            </a:r>
            <a:r>
              <a:rPr lang="en-GB" dirty="0" smtClean="0"/>
              <a:t> (CEGX)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043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120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TAB-Seq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</a:t>
            </a:r>
            <a:r>
              <a:rPr lang="en-GB" sz="1200" dirty="0">
                <a:solidFill>
                  <a:srgbClr val="7030A0"/>
                </a:solidFill>
              </a:rPr>
              <a:t>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8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22453" y="6080710"/>
            <a:ext cx="297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Commercialised by </a:t>
            </a:r>
            <a:r>
              <a:rPr lang="en-GB" dirty="0" err="1" smtClean="0"/>
              <a:t>WiseGene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127" t="6056" r="2655" b="4445"/>
          <a:stretch/>
        </p:blipFill>
        <p:spPr>
          <a:xfrm>
            <a:off x="2827020" y="1314320"/>
            <a:ext cx="4764746" cy="467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5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scription: CTRnew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7" y="101031"/>
            <a:ext cx="8128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1" y="0"/>
            <a:ext cx="12192000" cy="989463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86347" y="263898"/>
            <a:ext cx="4291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7030A0"/>
                </a:solidFill>
              </a:rPr>
              <a:t>Assays using </a:t>
            </a:r>
            <a:r>
              <a:rPr lang="en-GB" sz="2400" dirty="0" err="1" smtClean="0">
                <a:solidFill>
                  <a:srgbClr val="7030A0"/>
                </a:solidFill>
              </a:rPr>
              <a:t>bisulfite</a:t>
            </a:r>
            <a:r>
              <a:rPr lang="en-GB" sz="2400" dirty="0" smtClean="0">
                <a:solidFill>
                  <a:srgbClr val="7030A0"/>
                </a:solidFill>
              </a:rPr>
              <a:t> sequencing</a:t>
            </a:r>
            <a:endParaRPr lang="en-GB" sz="24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10953"/>
            <a:ext cx="12192000" cy="347047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9680" y="6551773"/>
            <a:ext cx="11301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7030A0"/>
                </a:solidFill>
              </a:rPr>
              <a:t>Russell S. Hamilton 			rsh46@cam.ac.uk ::: darogan@gmail.com ::: @</a:t>
            </a:r>
            <a:r>
              <a:rPr lang="en-GB" sz="1200" dirty="0" err="1" smtClean="0">
                <a:solidFill>
                  <a:srgbClr val="7030A0"/>
                </a:solidFill>
              </a:rPr>
              <a:t>drrshamilton</a:t>
            </a:r>
            <a:r>
              <a:rPr lang="en-GB" sz="1200" dirty="0" smtClean="0">
                <a:solidFill>
                  <a:srgbClr val="7030A0"/>
                </a:solidFill>
              </a:rPr>
              <a:t>			</a:t>
            </a:r>
            <a:fld id="{68B1467A-48C7-1C4D-8954-BCB7813F472F}" type="slidenum">
              <a:rPr lang="en-GB" sz="1200" smtClean="0">
                <a:solidFill>
                  <a:srgbClr val="7030A0"/>
                </a:solidFill>
              </a:rPr>
              <a:t>9</a:t>
            </a:fld>
            <a:endParaRPr lang="en-GB" sz="1200" dirty="0" smtClean="0">
              <a:solidFill>
                <a:srgbClr val="7030A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6787" y="1327584"/>
            <a:ext cx="672235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Illumina Array Based</a:t>
            </a:r>
          </a:p>
          <a:p>
            <a:r>
              <a:rPr lang="en-GB" dirty="0" smtClean="0"/>
              <a:t>	Illumina 450K array</a:t>
            </a:r>
          </a:p>
          <a:p>
            <a:r>
              <a:rPr lang="en-GB" dirty="0" smtClean="0"/>
              <a:t>	Illumina EPIC (850K) array</a:t>
            </a:r>
          </a:p>
          <a:p>
            <a:endParaRPr lang="en-GB" dirty="0" smtClean="0"/>
          </a:p>
          <a:p>
            <a:r>
              <a:rPr lang="en-GB" dirty="0" smtClean="0"/>
              <a:t>Illumina Sequencing Based</a:t>
            </a:r>
          </a:p>
          <a:p>
            <a:r>
              <a:rPr lang="en-GB" dirty="0" smtClean="0"/>
              <a:t>	Whole Genome </a:t>
            </a:r>
            <a:r>
              <a:rPr lang="en-GB" dirty="0" err="1" smtClean="0"/>
              <a:t>Bisulfite</a:t>
            </a:r>
            <a:r>
              <a:rPr lang="en-GB" dirty="0" smtClean="0"/>
              <a:t> Sequencing (WGBS) </a:t>
            </a:r>
            <a:r>
              <a:rPr lang="en-GB" dirty="0" err="1" smtClean="0"/>
              <a:t>inc</a:t>
            </a:r>
            <a:r>
              <a:rPr lang="en-GB" dirty="0" smtClean="0"/>
              <a:t> </a:t>
            </a:r>
            <a:r>
              <a:rPr lang="en-GB" dirty="0" err="1" smtClean="0"/>
              <a:t>oxbs</a:t>
            </a:r>
            <a:r>
              <a:rPr lang="en-GB" dirty="0" smtClean="0"/>
              <a:t>/</a:t>
            </a:r>
            <a:r>
              <a:rPr lang="en-GB" dirty="0" err="1" smtClean="0"/>
              <a:t>redbs</a:t>
            </a:r>
            <a:endParaRPr lang="en-GB" dirty="0" smtClean="0"/>
          </a:p>
          <a:p>
            <a:r>
              <a:rPr lang="en-GB" dirty="0" smtClean="0"/>
              <a:t>	Antibody Pulldown (e.g. (h)</a:t>
            </a:r>
            <a:r>
              <a:rPr lang="en-GB" dirty="0" err="1" smtClean="0"/>
              <a:t>MeDIP</a:t>
            </a:r>
            <a:r>
              <a:rPr lang="en-GB" dirty="0" smtClean="0"/>
              <a:t>)</a:t>
            </a:r>
          </a:p>
          <a:p>
            <a:r>
              <a:rPr lang="en-GB" dirty="0"/>
              <a:t>	</a:t>
            </a:r>
            <a:r>
              <a:rPr lang="en-GB" dirty="0" smtClean="0"/>
              <a:t>Reduced Representation </a:t>
            </a:r>
            <a:r>
              <a:rPr lang="en-GB" dirty="0" err="1" smtClean="0"/>
              <a:t>Bisulfite</a:t>
            </a:r>
            <a:r>
              <a:rPr lang="en-GB" dirty="0" smtClean="0"/>
              <a:t> Sequencing (RRBS)</a:t>
            </a:r>
          </a:p>
          <a:p>
            <a:r>
              <a:rPr lang="en-GB" dirty="0"/>
              <a:t>	</a:t>
            </a:r>
            <a:r>
              <a:rPr lang="en-GB" dirty="0" smtClean="0"/>
              <a:t>Targeted </a:t>
            </a:r>
            <a:r>
              <a:rPr lang="en-GB" dirty="0" err="1" smtClean="0"/>
              <a:t>Bisulfite</a:t>
            </a:r>
            <a:r>
              <a:rPr lang="en-GB" dirty="0" smtClean="0"/>
              <a:t> Sequencing (e.g. </a:t>
            </a:r>
            <a:r>
              <a:rPr lang="en-GB" dirty="0" err="1" smtClean="0"/>
              <a:t>CpGiant</a:t>
            </a:r>
            <a:r>
              <a:rPr lang="en-GB" dirty="0" smtClean="0"/>
              <a:t>)</a:t>
            </a:r>
          </a:p>
          <a:p>
            <a:r>
              <a:rPr lang="en-GB" dirty="0"/>
              <a:t>	</a:t>
            </a:r>
            <a:r>
              <a:rPr lang="en-GB" dirty="0" smtClean="0"/>
              <a:t>Enzymatic conversion (TAB-Seq)</a:t>
            </a:r>
            <a:endParaRPr lang="en-GB" dirty="0"/>
          </a:p>
          <a:p>
            <a:endParaRPr lang="en-GB" dirty="0" smtClean="0"/>
          </a:p>
          <a:p>
            <a:r>
              <a:rPr lang="en-GB" dirty="0" err="1" smtClean="0"/>
              <a:t>PacBio</a:t>
            </a:r>
            <a:endParaRPr lang="en-GB" dirty="0" smtClean="0"/>
          </a:p>
          <a:p>
            <a:r>
              <a:rPr lang="en-GB" dirty="0" smtClean="0"/>
              <a:t>	Direct reading of cytosine methylation</a:t>
            </a:r>
          </a:p>
          <a:p>
            <a:endParaRPr lang="en-GB" dirty="0" smtClean="0"/>
          </a:p>
          <a:p>
            <a:r>
              <a:rPr lang="en-GB" dirty="0" err="1" smtClean="0"/>
              <a:t>Nanopore</a:t>
            </a:r>
            <a:endParaRPr lang="en-GB" dirty="0" smtClean="0"/>
          </a:p>
          <a:p>
            <a:r>
              <a:rPr lang="en-GB" dirty="0"/>
              <a:t>	</a:t>
            </a:r>
            <a:r>
              <a:rPr lang="en-GB" dirty="0" smtClean="0"/>
              <a:t>Oxford </a:t>
            </a:r>
            <a:r>
              <a:rPr lang="en-GB" dirty="0" err="1" smtClean="0"/>
              <a:t>Nanopore</a:t>
            </a:r>
            <a:r>
              <a:rPr lang="en-GB" dirty="0" smtClean="0"/>
              <a:t> direct reading of cytosine methylation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455052" y="2715888"/>
            <a:ext cx="236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>
                <a:solidFill>
                  <a:schemeClr val="accent6"/>
                </a:solidFill>
              </a:rPr>
              <a:t>Current State of the Art</a:t>
            </a:r>
            <a:endParaRPr lang="en-GB" i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08392" y="5410200"/>
            <a:ext cx="2265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>
                <a:solidFill>
                  <a:schemeClr val="accent6"/>
                </a:solidFill>
              </a:rPr>
              <a:t>Future State of the Art</a:t>
            </a:r>
            <a:endParaRPr lang="en-GB" i="1" dirty="0">
              <a:solidFill>
                <a:schemeClr val="accent6"/>
              </a:solidFill>
            </a:endParaRPr>
          </a:p>
        </p:txBody>
      </p:sp>
      <p:sp>
        <p:nvSpPr>
          <p:cNvPr id="4" name="Striped Right Arrow 3"/>
          <p:cNvSpPr/>
          <p:nvPr/>
        </p:nvSpPr>
        <p:spPr>
          <a:xfrm rot="10800000">
            <a:off x="7373012" y="2787636"/>
            <a:ext cx="1082040" cy="225836"/>
          </a:xfrm>
          <a:prstGeom prst="stripedRightArrow">
            <a:avLst>
              <a:gd name="adj1" fmla="val 55451"/>
              <a:gd name="adj2" fmla="val 8118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triped Right Arrow 11"/>
          <p:cNvSpPr/>
          <p:nvPr/>
        </p:nvSpPr>
        <p:spPr>
          <a:xfrm rot="10800000">
            <a:off x="7426352" y="5481948"/>
            <a:ext cx="1082040" cy="225836"/>
          </a:xfrm>
          <a:prstGeom prst="stripedRightArrow">
            <a:avLst>
              <a:gd name="adj1" fmla="val 55451"/>
              <a:gd name="adj2" fmla="val 8118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829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7423</TotalTime>
  <Words>1393</Words>
  <Application>Microsoft Macintosh PowerPoint</Application>
  <PresentationFormat>Widescreen</PresentationFormat>
  <Paragraphs>605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Calibri</vt:lpstr>
      <vt:lpstr>Calibri Light</vt:lpstr>
      <vt:lpstr>Courier</vt:lpstr>
      <vt:lpstr>Monaco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52</cp:revision>
  <cp:lastPrinted>2016-08-15T15:14:44Z</cp:lastPrinted>
  <dcterms:created xsi:type="dcterms:W3CDTF">2016-08-10T11:54:00Z</dcterms:created>
  <dcterms:modified xsi:type="dcterms:W3CDTF">2016-08-15T16:01:54Z</dcterms:modified>
</cp:coreProperties>
</file>